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84" r:id="rId2"/>
  </p:sldMasterIdLst>
  <p:notesMasterIdLst>
    <p:notesMasterId r:id="rId57"/>
  </p:notesMasterIdLst>
  <p:sldIdLst>
    <p:sldId id="267" r:id="rId3"/>
    <p:sldId id="266" r:id="rId4"/>
    <p:sldId id="257" r:id="rId5"/>
    <p:sldId id="269" r:id="rId6"/>
    <p:sldId id="281" r:id="rId7"/>
    <p:sldId id="332" r:id="rId8"/>
    <p:sldId id="333" r:id="rId9"/>
    <p:sldId id="271" r:id="rId10"/>
    <p:sldId id="302" r:id="rId11"/>
    <p:sldId id="307" r:id="rId12"/>
    <p:sldId id="308" r:id="rId13"/>
    <p:sldId id="309" r:id="rId14"/>
    <p:sldId id="310" r:id="rId15"/>
    <p:sldId id="283" r:id="rId16"/>
    <p:sldId id="285" r:id="rId17"/>
    <p:sldId id="284" r:id="rId18"/>
    <p:sldId id="312" r:id="rId19"/>
    <p:sldId id="313" r:id="rId20"/>
    <p:sldId id="314" r:id="rId21"/>
    <p:sldId id="315" r:id="rId22"/>
    <p:sldId id="316" r:id="rId23"/>
    <p:sldId id="334" r:id="rId24"/>
    <p:sldId id="317" r:id="rId25"/>
    <p:sldId id="344" r:id="rId26"/>
    <p:sldId id="346" r:id="rId27"/>
    <p:sldId id="348" r:id="rId28"/>
    <p:sldId id="349" r:id="rId29"/>
    <p:sldId id="350" r:id="rId30"/>
    <p:sldId id="352" r:id="rId31"/>
    <p:sldId id="342" r:id="rId32"/>
    <p:sldId id="335" r:id="rId33"/>
    <p:sldId id="318" r:id="rId34"/>
    <p:sldId id="298" r:id="rId35"/>
    <p:sldId id="320" r:id="rId36"/>
    <p:sldId id="331" r:id="rId37"/>
    <p:sldId id="336" r:id="rId38"/>
    <p:sldId id="321" r:id="rId39"/>
    <p:sldId id="299" r:id="rId40"/>
    <p:sldId id="324" r:id="rId41"/>
    <p:sldId id="325" r:id="rId42"/>
    <p:sldId id="326" r:id="rId43"/>
    <p:sldId id="338" r:id="rId44"/>
    <p:sldId id="306" r:id="rId45"/>
    <p:sldId id="337" r:id="rId46"/>
    <p:sldId id="357" r:id="rId47"/>
    <p:sldId id="360" r:id="rId48"/>
    <p:sldId id="359" r:id="rId49"/>
    <p:sldId id="364" r:id="rId50"/>
    <p:sldId id="363" r:id="rId51"/>
    <p:sldId id="355" r:id="rId52"/>
    <p:sldId id="356" r:id="rId53"/>
    <p:sldId id="358" r:id="rId54"/>
    <p:sldId id="343" r:id="rId55"/>
    <p:sldId id="361" r:id="rId5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Fanti Coelho Lima Rachel (Student Com20)" initials="FCLR(C" lastIdx="1" clrIdx="0">
    <p:extLst>
      <p:ext uri="{19B8F6BF-5375-455C-9EA6-DF929625EA0E}">
        <p15:presenceInfo xmlns:p15="http://schemas.microsoft.com/office/powerpoint/2012/main" userId="Fanti Coelho Lima Rachel (Student Com20)"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CC00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7C2235B-88EE-4863-95CB-E1B68477D3C1}" v="39" dt="2020-11-30T21:50:42.248"/>
  </p1510:revLst>
</p1510:revInfo>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Estilo Médio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enhum Estilo, Nenhuma Grade">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771" autoAdjust="0"/>
    <p:restoredTop sz="88065" autoAdjust="0"/>
  </p:normalViewPr>
  <p:slideViewPr>
    <p:cSldViewPr snapToGrid="0">
      <p:cViewPr varScale="1">
        <p:scale>
          <a:sx n="75" d="100"/>
          <a:sy n="75" d="100"/>
        </p:scale>
        <p:origin x="941"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microsoft.com/office/2016/11/relationships/changesInfo" Target="changesInfos/changesInfo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commentAuthors" Target="commentAuthors.xml"/><Relationship Id="rId5" Type="http://schemas.openxmlformats.org/officeDocument/2006/relationships/slide" Target="slides/slide3.xml"/><Relationship Id="rId61" Type="http://schemas.openxmlformats.org/officeDocument/2006/relationships/theme" Target="theme/theme1.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microsoft.com/office/2015/10/relationships/revisionInfo" Target="revisionInfo.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presProps" Target="pres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notesMaster" Target="notesMasters/notesMaster1.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anti Coelho Lima Rachel (Student Com20)" userId="8862ce61-50c9-4cff-bd32-4a8093408d18" providerId="ADAL" clId="{A7C2235B-88EE-4863-95CB-E1B68477D3C1}"/>
    <pc:docChg chg="undo custSel addSld delSld modSld delMainMaster">
      <pc:chgData name="Fanti Coelho Lima Rachel (Student Com20)" userId="8862ce61-50c9-4cff-bd32-4a8093408d18" providerId="ADAL" clId="{A7C2235B-88EE-4863-95CB-E1B68477D3C1}" dt="2020-11-30T22:29:28.003" v="732" actId="20577"/>
      <pc:docMkLst>
        <pc:docMk/>
      </pc:docMkLst>
      <pc:sldChg chg="del">
        <pc:chgData name="Fanti Coelho Lima Rachel (Student Com20)" userId="8862ce61-50c9-4cff-bd32-4a8093408d18" providerId="ADAL" clId="{A7C2235B-88EE-4863-95CB-E1B68477D3C1}" dt="2020-11-30T01:52:43.944" v="0" actId="47"/>
        <pc:sldMkLst>
          <pc:docMk/>
          <pc:sldMk cId="3838172989" sldId="256"/>
        </pc:sldMkLst>
      </pc:sldChg>
      <pc:sldChg chg="modNotesTx">
        <pc:chgData name="Fanti Coelho Lima Rachel (Student Com20)" userId="8862ce61-50c9-4cff-bd32-4a8093408d18" providerId="ADAL" clId="{A7C2235B-88EE-4863-95CB-E1B68477D3C1}" dt="2020-11-30T01:54:03.921" v="11" actId="20577"/>
        <pc:sldMkLst>
          <pc:docMk/>
          <pc:sldMk cId="1803626062" sldId="257"/>
        </pc:sldMkLst>
      </pc:sldChg>
      <pc:sldChg chg="del">
        <pc:chgData name="Fanti Coelho Lima Rachel (Student Com20)" userId="8862ce61-50c9-4cff-bd32-4a8093408d18" providerId="ADAL" clId="{A7C2235B-88EE-4863-95CB-E1B68477D3C1}" dt="2020-11-30T01:52:58.873" v="1" actId="47"/>
        <pc:sldMkLst>
          <pc:docMk/>
          <pc:sldMk cId="460227678" sldId="259"/>
        </pc:sldMkLst>
      </pc:sldChg>
      <pc:sldChg chg="del">
        <pc:chgData name="Fanti Coelho Lima Rachel (Student Com20)" userId="8862ce61-50c9-4cff-bd32-4a8093408d18" providerId="ADAL" clId="{A7C2235B-88EE-4863-95CB-E1B68477D3C1}" dt="2020-11-30T01:52:43.944" v="0" actId="47"/>
        <pc:sldMkLst>
          <pc:docMk/>
          <pc:sldMk cId="192189912" sldId="260"/>
        </pc:sldMkLst>
      </pc:sldChg>
      <pc:sldChg chg="del">
        <pc:chgData name="Fanti Coelho Lima Rachel (Student Com20)" userId="8862ce61-50c9-4cff-bd32-4a8093408d18" providerId="ADAL" clId="{A7C2235B-88EE-4863-95CB-E1B68477D3C1}" dt="2020-11-30T01:52:43.944" v="0" actId="47"/>
        <pc:sldMkLst>
          <pc:docMk/>
          <pc:sldMk cId="2171098214" sldId="262"/>
        </pc:sldMkLst>
      </pc:sldChg>
      <pc:sldChg chg="del">
        <pc:chgData name="Fanti Coelho Lima Rachel (Student Com20)" userId="8862ce61-50c9-4cff-bd32-4a8093408d18" providerId="ADAL" clId="{A7C2235B-88EE-4863-95CB-E1B68477D3C1}" dt="2020-11-30T01:52:43.944" v="0" actId="47"/>
        <pc:sldMkLst>
          <pc:docMk/>
          <pc:sldMk cId="101466637" sldId="263"/>
        </pc:sldMkLst>
      </pc:sldChg>
      <pc:sldChg chg="del">
        <pc:chgData name="Fanti Coelho Lima Rachel (Student Com20)" userId="8862ce61-50c9-4cff-bd32-4a8093408d18" providerId="ADAL" clId="{A7C2235B-88EE-4863-95CB-E1B68477D3C1}" dt="2020-11-30T01:52:43.944" v="0" actId="47"/>
        <pc:sldMkLst>
          <pc:docMk/>
          <pc:sldMk cId="4159752398" sldId="264"/>
        </pc:sldMkLst>
      </pc:sldChg>
      <pc:sldChg chg="del">
        <pc:chgData name="Fanti Coelho Lima Rachel (Student Com20)" userId="8862ce61-50c9-4cff-bd32-4a8093408d18" providerId="ADAL" clId="{A7C2235B-88EE-4863-95CB-E1B68477D3C1}" dt="2020-11-30T01:52:43.944" v="0" actId="47"/>
        <pc:sldMkLst>
          <pc:docMk/>
          <pc:sldMk cId="438579167" sldId="265"/>
        </pc:sldMkLst>
      </pc:sldChg>
      <pc:sldChg chg="modSp mod">
        <pc:chgData name="Fanti Coelho Lima Rachel (Student Com20)" userId="8862ce61-50c9-4cff-bd32-4a8093408d18" providerId="ADAL" clId="{A7C2235B-88EE-4863-95CB-E1B68477D3C1}" dt="2020-11-30T01:53:47.824" v="9" actId="20577"/>
        <pc:sldMkLst>
          <pc:docMk/>
          <pc:sldMk cId="2642107604" sldId="266"/>
        </pc:sldMkLst>
        <pc:spChg chg="mod">
          <ac:chgData name="Fanti Coelho Lima Rachel (Student Com20)" userId="8862ce61-50c9-4cff-bd32-4a8093408d18" providerId="ADAL" clId="{A7C2235B-88EE-4863-95CB-E1B68477D3C1}" dt="2020-11-30T01:53:47.824" v="9" actId="20577"/>
          <ac:spMkLst>
            <pc:docMk/>
            <pc:sldMk cId="2642107604" sldId="266"/>
            <ac:spMk id="3" creationId="{B8CC25B7-67AC-41CF-8BA5-631BA0A57BC3}"/>
          </ac:spMkLst>
        </pc:spChg>
      </pc:sldChg>
      <pc:sldChg chg="del">
        <pc:chgData name="Fanti Coelho Lima Rachel (Student Com20)" userId="8862ce61-50c9-4cff-bd32-4a8093408d18" providerId="ADAL" clId="{A7C2235B-88EE-4863-95CB-E1B68477D3C1}" dt="2020-11-30T01:52:43.944" v="0" actId="47"/>
        <pc:sldMkLst>
          <pc:docMk/>
          <pc:sldMk cId="2648199683" sldId="268"/>
        </pc:sldMkLst>
      </pc:sldChg>
      <pc:sldChg chg="modSp mod">
        <pc:chgData name="Fanti Coelho Lima Rachel (Student Com20)" userId="8862ce61-50c9-4cff-bd32-4a8093408d18" providerId="ADAL" clId="{A7C2235B-88EE-4863-95CB-E1B68477D3C1}" dt="2020-11-30T21:50:56.554" v="655" actId="207"/>
        <pc:sldMkLst>
          <pc:docMk/>
          <pc:sldMk cId="1573840540" sldId="269"/>
        </pc:sldMkLst>
        <pc:spChg chg="mod">
          <ac:chgData name="Fanti Coelho Lima Rachel (Student Com20)" userId="8862ce61-50c9-4cff-bd32-4a8093408d18" providerId="ADAL" clId="{A7C2235B-88EE-4863-95CB-E1B68477D3C1}" dt="2020-11-30T21:50:56.554" v="655" actId="207"/>
          <ac:spMkLst>
            <pc:docMk/>
            <pc:sldMk cId="1573840540" sldId="269"/>
            <ac:spMk id="8" creationId="{7D79F866-463A-436A-8A2D-973010F677C6}"/>
          </ac:spMkLst>
        </pc:spChg>
        <pc:graphicFrameChg chg="mod">
          <ac:chgData name="Fanti Coelho Lima Rachel (Student Com20)" userId="8862ce61-50c9-4cff-bd32-4a8093408d18" providerId="ADAL" clId="{A7C2235B-88EE-4863-95CB-E1B68477D3C1}" dt="2020-11-30T21:50:42.248" v="654" actId="207"/>
          <ac:graphicFrameMkLst>
            <pc:docMk/>
            <pc:sldMk cId="1573840540" sldId="269"/>
            <ac:graphicFrameMk id="7" creationId="{65AEDFDF-71E8-42E8-87B6-F96AE54BDA4D}"/>
          </ac:graphicFrameMkLst>
        </pc:graphicFrameChg>
      </pc:sldChg>
      <pc:sldChg chg="del">
        <pc:chgData name="Fanti Coelho Lima Rachel (Student Com20)" userId="8862ce61-50c9-4cff-bd32-4a8093408d18" providerId="ADAL" clId="{A7C2235B-88EE-4863-95CB-E1B68477D3C1}" dt="2020-11-30T01:53:09.935" v="6" actId="47"/>
        <pc:sldMkLst>
          <pc:docMk/>
          <pc:sldMk cId="4196840221" sldId="270"/>
        </pc:sldMkLst>
      </pc:sldChg>
      <pc:sldChg chg="modSp mod">
        <pc:chgData name="Fanti Coelho Lima Rachel (Student Com20)" userId="8862ce61-50c9-4cff-bd32-4a8093408d18" providerId="ADAL" clId="{A7C2235B-88EE-4863-95CB-E1B68477D3C1}" dt="2020-11-30T21:53:45.543" v="657" actId="6549"/>
        <pc:sldMkLst>
          <pc:docMk/>
          <pc:sldMk cId="2387110725" sldId="271"/>
        </pc:sldMkLst>
        <pc:spChg chg="mod">
          <ac:chgData name="Fanti Coelho Lima Rachel (Student Com20)" userId="8862ce61-50c9-4cff-bd32-4a8093408d18" providerId="ADAL" clId="{A7C2235B-88EE-4863-95CB-E1B68477D3C1}" dt="2020-11-30T21:53:45.543" v="657" actId="6549"/>
          <ac:spMkLst>
            <pc:docMk/>
            <pc:sldMk cId="2387110725" sldId="271"/>
            <ac:spMk id="5" creationId="{15C301EE-721A-4EC8-B6AC-A2370EE2936A}"/>
          </ac:spMkLst>
        </pc:spChg>
      </pc:sldChg>
      <pc:sldChg chg="modSp mod">
        <pc:chgData name="Fanti Coelho Lima Rachel (Student Com20)" userId="8862ce61-50c9-4cff-bd32-4a8093408d18" providerId="ADAL" clId="{A7C2235B-88EE-4863-95CB-E1B68477D3C1}" dt="2020-11-30T22:27:23.325" v="688"/>
        <pc:sldMkLst>
          <pc:docMk/>
          <pc:sldMk cId="3325691560" sldId="272"/>
        </pc:sldMkLst>
        <pc:spChg chg="mod">
          <ac:chgData name="Fanti Coelho Lima Rachel (Student Com20)" userId="8862ce61-50c9-4cff-bd32-4a8093408d18" providerId="ADAL" clId="{A7C2235B-88EE-4863-95CB-E1B68477D3C1}" dt="2020-11-30T02:26:14.127" v="652" actId="20577"/>
          <ac:spMkLst>
            <pc:docMk/>
            <pc:sldMk cId="3325691560" sldId="272"/>
            <ac:spMk id="2" creationId="{E7CE3515-8DEE-4A72-8FD5-E29F9DDE06FE}"/>
          </ac:spMkLst>
        </pc:spChg>
        <pc:spChg chg="mod">
          <ac:chgData name="Fanti Coelho Lima Rachel (Student Com20)" userId="8862ce61-50c9-4cff-bd32-4a8093408d18" providerId="ADAL" clId="{A7C2235B-88EE-4863-95CB-E1B68477D3C1}" dt="2020-11-30T22:27:23.325" v="688"/>
          <ac:spMkLst>
            <pc:docMk/>
            <pc:sldMk cId="3325691560" sldId="272"/>
            <ac:spMk id="3" creationId="{DB2F32F0-1C4A-46F2-AF4A-7EB5A070668B}"/>
          </ac:spMkLst>
        </pc:spChg>
      </pc:sldChg>
      <pc:sldChg chg="del">
        <pc:chgData name="Fanti Coelho Lima Rachel (Student Com20)" userId="8862ce61-50c9-4cff-bd32-4a8093408d18" providerId="ADAL" clId="{A7C2235B-88EE-4863-95CB-E1B68477D3C1}" dt="2020-11-30T01:53:07.351" v="4" actId="47"/>
        <pc:sldMkLst>
          <pc:docMk/>
          <pc:sldMk cId="2201598355" sldId="276"/>
        </pc:sldMkLst>
      </pc:sldChg>
      <pc:sldChg chg="del">
        <pc:chgData name="Fanti Coelho Lima Rachel (Student Com20)" userId="8862ce61-50c9-4cff-bd32-4a8093408d18" providerId="ADAL" clId="{A7C2235B-88EE-4863-95CB-E1B68477D3C1}" dt="2020-11-30T01:53:08.427" v="5" actId="47"/>
        <pc:sldMkLst>
          <pc:docMk/>
          <pc:sldMk cId="180634541" sldId="277"/>
        </pc:sldMkLst>
      </pc:sldChg>
      <pc:sldChg chg="del">
        <pc:chgData name="Fanti Coelho Lima Rachel (Student Com20)" userId="8862ce61-50c9-4cff-bd32-4a8093408d18" providerId="ADAL" clId="{A7C2235B-88EE-4863-95CB-E1B68477D3C1}" dt="2020-11-30T01:53:04.001" v="2" actId="47"/>
        <pc:sldMkLst>
          <pc:docMk/>
          <pc:sldMk cId="2126705571" sldId="278"/>
        </pc:sldMkLst>
      </pc:sldChg>
      <pc:sldChg chg="del">
        <pc:chgData name="Fanti Coelho Lima Rachel (Student Com20)" userId="8862ce61-50c9-4cff-bd32-4a8093408d18" providerId="ADAL" clId="{A7C2235B-88EE-4863-95CB-E1B68477D3C1}" dt="2020-11-30T01:53:05.619" v="3" actId="47"/>
        <pc:sldMkLst>
          <pc:docMk/>
          <pc:sldMk cId="3281690379" sldId="279"/>
        </pc:sldMkLst>
      </pc:sldChg>
      <pc:sldChg chg="addSp delSp modSp mod">
        <pc:chgData name="Fanti Coelho Lima Rachel (Student Com20)" userId="8862ce61-50c9-4cff-bd32-4a8093408d18" providerId="ADAL" clId="{A7C2235B-88EE-4863-95CB-E1B68477D3C1}" dt="2020-11-30T01:56:50.577" v="35" actId="21"/>
        <pc:sldMkLst>
          <pc:docMk/>
          <pc:sldMk cId="3929384648" sldId="283"/>
        </pc:sldMkLst>
        <pc:spChg chg="add mod">
          <ac:chgData name="Fanti Coelho Lima Rachel (Student Com20)" userId="8862ce61-50c9-4cff-bd32-4a8093408d18" providerId="ADAL" clId="{A7C2235B-88EE-4863-95CB-E1B68477D3C1}" dt="2020-11-30T01:56:44.041" v="33" actId="1076"/>
          <ac:spMkLst>
            <pc:docMk/>
            <pc:sldMk cId="3929384648" sldId="283"/>
            <ac:spMk id="3" creationId="{446EC762-B166-4FE0-834C-2F8B9AB38DD0}"/>
          </ac:spMkLst>
        </pc:spChg>
        <pc:spChg chg="add del mod">
          <ac:chgData name="Fanti Coelho Lima Rachel (Student Com20)" userId="8862ce61-50c9-4cff-bd32-4a8093408d18" providerId="ADAL" clId="{A7C2235B-88EE-4863-95CB-E1B68477D3C1}" dt="2020-11-30T01:56:50.577" v="35" actId="21"/>
          <ac:spMkLst>
            <pc:docMk/>
            <pc:sldMk cId="3929384648" sldId="283"/>
            <ac:spMk id="7" creationId="{F35E7C0A-CC54-43A4-9491-401A51C54EF8}"/>
          </ac:spMkLst>
        </pc:spChg>
      </pc:sldChg>
      <pc:sldChg chg="modSp mod modNotesTx">
        <pc:chgData name="Fanti Coelho Lima Rachel (Student Com20)" userId="8862ce61-50c9-4cff-bd32-4a8093408d18" providerId="ADAL" clId="{A7C2235B-88EE-4863-95CB-E1B68477D3C1}" dt="2020-11-30T21:57:23.202" v="658"/>
        <pc:sldMkLst>
          <pc:docMk/>
          <pc:sldMk cId="3244330793" sldId="284"/>
        </pc:sldMkLst>
        <pc:spChg chg="mod">
          <ac:chgData name="Fanti Coelho Lima Rachel (Student Com20)" userId="8862ce61-50c9-4cff-bd32-4a8093408d18" providerId="ADAL" clId="{A7C2235B-88EE-4863-95CB-E1B68477D3C1}" dt="2020-11-30T21:57:23.202" v="658"/>
          <ac:spMkLst>
            <pc:docMk/>
            <pc:sldMk cId="3244330793" sldId="284"/>
            <ac:spMk id="10" creationId="{2B9172DA-59C1-459F-96E7-723260030614}"/>
          </ac:spMkLst>
        </pc:spChg>
      </pc:sldChg>
      <pc:sldChg chg="addSp modSp">
        <pc:chgData name="Fanti Coelho Lima Rachel (Student Com20)" userId="8862ce61-50c9-4cff-bd32-4a8093408d18" providerId="ADAL" clId="{A7C2235B-88EE-4863-95CB-E1B68477D3C1}" dt="2020-11-30T01:57:01.763" v="36"/>
        <pc:sldMkLst>
          <pc:docMk/>
          <pc:sldMk cId="352364994" sldId="285"/>
        </pc:sldMkLst>
        <pc:spChg chg="add mod">
          <ac:chgData name="Fanti Coelho Lima Rachel (Student Com20)" userId="8862ce61-50c9-4cff-bd32-4a8093408d18" providerId="ADAL" clId="{A7C2235B-88EE-4863-95CB-E1B68477D3C1}" dt="2020-11-30T01:57:01.763" v="36"/>
          <ac:spMkLst>
            <pc:docMk/>
            <pc:sldMk cId="352364994" sldId="285"/>
            <ac:spMk id="9" creationId="{C2A8B8C4-ECD9-484B-BDBA-3E25E251E564}"/>
          </ac:spMkLst>
        </pc:spChg>
      </pc:sldChg>
      <pc:sldChg chg="modSp">
        <pc:chgData name="Fanti Coelho Lima Rachel (Student Com20)" userId="8862ce61-50c9-4cff-bd32-4a8093408d18" providerId="ADAL" clId="{A7C2235B-88EE-4863-95CB-E1B68477D3C1}" dt="2020-11-30T02:01:54.613" v="178" actId="20577"/>
        <pc:sldMkLst>
          <pc:docMk/>
          <pc:sldMk cId="619504630" sldId="288"/>
        </pc:sldMkLst>
        <pc:graphicFrameChg chg="mod">
          <ac:chgData name="Fanti Coelho Lima Rachel (Student Com20)" userId="8862ce61-50c9-4cff-bd32-4a8093408d18" providerId="ADAL" clId="{A7C2235B-88EE-4863-95CB-E1B68477D3C1}" dt="2020-11-30T02:01:54.613" v="178" actId="20577"/>
          <ac:graphicFrameMkLst>
            <pc:docMk/>
            <pc:sldMk cId="619504630" sldId="288"/>
            <ac:graphicFrameMk id="4" creationId="{CA503E73-BD86-4219-8EB8-05DF9BDFAC57}"/>
          </ac:graphicFrameMkLst>
        </pc:graphicFrameChg>
      </pc:sldChg>
      <pc:sldChg chg="del">
        <pc:chgData name="Fanti Coelho Lima Rachel (Student Com20)" userId="8862ce61-50c9-4cff-bd32-4a8093408d18" providerId="ADAL" clId="{A7C2235B-88EE-4863-95CB-E1B68477D3C1}" dt="2020-11-30T22:04:52.921" v="679" actId="47"/>
        <pc:sldMkLst>
          <pc:docMk/>
          <pc:sldMk cId="2723847386" sldId="289"/>
        </pc:sldMkLst>
      </pc:sldChg>
      <pc:sldChg chg="del">
        <pc:chgData name="Fanti Coelho Lima Rachel (Student Com20)" userId="8862ce61-50c9-4cff-bd32-4a8093408d18" providerId="ADAL" clId="{A7C2235B-88EE-4863-95CB-E1B68477D3C1}" dt="2020-11-30T01:55:15.629" v="13" actId="47"/>
        <pc:sldMkLst>
          <pc:docMk/>
          <pc:sldMk cId="1670384618" sldId="290"/>
        </pc:sldMkLst>
      </pc:sldChg>
      <pc:sldChg chg="addSp modSp mod">
        <pc:chgData name="Fanti Coelho Lima Rachel (Student Com20)" userId="8862ce61-50c9-4cff-bd32-4a8093408d18" providerId="ADAL" clId="{A7C2235B-88EE-4863-95CB-E1B68477D3C1}" dt="2020-11-30T22:04:01.176" v="678" actId="20577"/>
        <pc:sldMkLst>
          <pc:docMk/>
          <pc:sldMk cId="3318744359" sldId="292"/>
        </pc:sldMkLst>
        <pc:spChg chg="mod">
          <ac:chgData name="Fanti Coelho Lima Rachel (Student Com20)" userId="8862ce61-50c9-4cff-bd32-4a8093408d18" providerId="ADAL" clId="{A7C2235B-88EE-4863-95CB-E1B68477D3C1}" dt="2020-11-30T22:04:01.176" v="678" actId="20577"/>
          <ac:spMkLst>
            <pc:docMk/>
            <pc:sldMk cId="3318744359" sldId="292"/>
            <ac:spMk id="12" creationId="{B474ADC4-2B19-49DF-BBBE-1C1AFFD68916}"/>
          </ac:spMkLst>
        </pc:spChg>
        <pc:spChg chg="mod">
          <ac:chgData name="Fanti Coelho Lima Rachel (Student Com20)" userId="8862ce61-50c9-4cff-bd32-4a8093408d18" providerId="ADAL" clId="{A7C2235B-88EE-4863-95CB-E1B68477D3C1}" dt="2020-11-30T22:01:53.036" v="676" actId="20577"/>
          <ac:spMkLst>
            <pc:docMk/>
            <pc:sldMk cId="3318744359" sldId="292"/>
            <ac:spMk id="18" creationId="{EC1895D2-3203-4BAD-8457-B4EA512C8B02}"/>
          </ac:spMkLst>
        </pc:spChg>
        <pc:spChg chg="add mod">
          <ac:chgData name="Fanti Coelho Lima Rachel (Student Com20)" userId="8862ce61-50c9-4cff-bd32-4a8093408d18" providerId="ADAL" clId="{A7C2235B-88EE-4863-95CB-E1B68477D3C1}" dt="2020-11-30T01:57:27.486" v="37"/>
          <ac:spMkLst>
            <pc:docMk/>
            <pc:sldMk cId="3318744359" sldId="292"/>
            <ac:spMk id="19" creationId="{FD068073-F83D-4D0A-BF94-1B9010E841C9}"/>
          </ac:spMkLst>
        </pc:spChg>
      </pc:sldChg>
      <pc:sldChg chg="addSp modSp mod">
        <pc:chgData name="Fanti Coelho Lima Rachel (Student Com20)" userId="8862ce61-50c9-4cff-bd32-4a8093408d18" providerId="ADAL" clId="{A7C2235B-88EE-4863-95CB-E1B68477D3C1}" dt="2020-11-30T22:29:28.003" v="732" actId="20577"/>
        <pc:sldMkLst>
          <pc:docMk/>
          <pc:sldMk cId="4197742961" sldId="294"/>
        </pc:sldMkLst>
        <pc:spChg chg="mod">
          <ac:chgData name="Fanti Coelho Lima Rachel (Student Com20)" userId="8862ce61-50c9-4cff-bd32-4a8093408d18" providerId="ADAL" clId="{A7C2235B-88EE-4863-95CB-E1B68477D3C1}" dt="2020-11-30T22:29:28.003" v="732" actId="20577"/>
          <ac:spMkLst>
            <pc:docMk/>
            <pc:sldMk cId="4197742961" sldId="294"/>
            <ac:spMk id="12" creationId="{B474ADC4-2B19-49DF-BBBE-1C1AFFD68916}"/>
          </ac:spMkLst>
        </pc:spChg>
        <pc:spChg chg="add mod">
          <ac:chgData name="Fanti Coelho Lima Rachel (Student Com20)" userId="8862ce61-50c9-4cff-bd32-4a8093408d18" providerId="ADAL" clId="{A7C2235B-88EE-4863-95CB-E1B68477D3C1}" dt="2020-11-30T22:28:15.144" v="689" actId="1076"/>
          <ac:spMkLst>
            <pc:docMk/>
            <pc:sldMk cId="4197742961" sldId="294"/>
            <ac:spMk id="13" creationId="{2468AF41-E7C3-43BB-A89D-C7D790618798}"/>
          </ac:spMkLst>
        </pc:spChg>
      </pc:sldChg>
      <pc:sldChg chg="addSp modSp">
        <pc:chgData name="Fanti Coelho Lima Rachel (Student Com20)" userId="8862ce61-50c9-4cff-bd32-4a8093408d18" providerId="ADAL" clId="{A7C2235B-88EE-4863-95CB-E1B68477D3C1}" dt="2020-11-30T01:57:34.285" v="39"/>
        <pc:sldMkLst>
          <pc:docMk/>
          <pc:sldMk cId="2766100766" sldId="298"/>
        </pc:sldMkLst>
        <pc:spChg chg="add mod">
          <ac:chgData name="Fanti Coelho Lima Rachel (Student Com20)" userId="8862ce61-50c9-4cff-bd32-4a8093408d18" providerId="ADAL" clId="{A7C2235B-88EE-4863-95CB-E1B68477D3C1}" dt="2020-11-30T01:57:34.285" v="39"/>
          <ac:spMkLst>
            <pc:docMk/>
            <pc:sldMk cId="2766100766" sldId="298"/>
            <ac:spMk id="16" creationId="{4D792364-54F3-4E5D-ACEA-31F7EB0E7E6C}"/>
          </ac:spMkLst>
        </pc:spChg>
      </pc:sldChg>
      <pc:sldChg chg="addSp delSp modSp mod">
        <pc:chgData name="Fanti Coelho Lima Rachel (Student Com20)" userId="8862ce61-50c9-4cff-bd32-4a8093408d18" providerId="ADAL" clId="{A7C2235B-88EE-4863-95CB-E1B68477D3C1}" dt="2020-11-30T02:23:57.312" v="634" actId="732"/>
        <pc:sldMkLst>
          <pc:docMk/>
          <pc:sldMk cId="1243136484" sldId="299"/>
        </pc:sldMkLst>
        <pc:spChg chg="mod ord">
          <ac:chgData name="Fanti Coelho Lima Rachel (Student Com20)" userId="8862ce61-50c9-4cff-bd32-4a8093408d18" providerId="ADAL" clId="{A7C2235B-88EE-4863-95CB-E1B68477D3C1}" dt="2020-11-30T02:20:57.514" v="592" actId="1036"/>
          <ac:spMkLst>
            <pc:docMk/>
            <pc:sldMk cId="1243136484" sldId="299"/>
            <ac:spMk id="8" creationId="{87804AE0-B633-429F-B9E9-6BFE08BA83BA}"/>
          </ac:spMkLst>
        </pc:spChg>
        <pc:spChg chg="mod ord">
          <ac:chgData name="Fanti Coelho Lima Rachel (Student Com20)" userId="8862ce61-50c9-4cff-bd32-4a8093408d18" providerId="ADAL" clId="{A7C2235B-88EE-4863-95CB-E1B68477D3C1}" dt="2020-11-30T02:23:33.960" v="630" actId="166"/>
          <ac:spMkLst>
            <pc:docMk/>
            <pc:sldMk cId="1243136484" sldId="299"/>
            <ac:spMk id="11" creationId="{4F873E1F-41FF-4CC8-9947-C5DE29E2C05D}"/>
          </ac:spMkLst>
        </pc:spChg>
        <pc:spChg chg="mod ord">
          <ac:chgData name="Fanti Coelho Lima Rachel (Student Com20)" userId="8862ce61-50c9-4cff-bd32-4a8093408d18" providerId="ADAL" clId="{A7C2235B-88EE-4863-95CB-E1B68477D3C1}" dt="2020-11-30T02:23:33.960" v="630" actId="166"/>
          <ac:spMkLst>
            <pc:docMk/>
            <pc:sldMk cId="1243136484" sldId="299"/>
            <ac:spMk id="12" creationId="{FE42D8CA-4FC6-4F94-A684-361FB5746AD9}"/>
          </ac:spMkLst>
        </pc:spChg>
        <pc:spChg chg="add mod ord">
          <ac:chgData name="Fanti Coelho Lima Rachel (Student Com20)" userId="8862ce61-50c9-4cff-bd32-4a8093408d18" providerId="ADAL" clId="{A7C2235B-88EE-4863-95CB-E1B68477D3C1}" dt="2020-11-30T02:15:37.470" v="533" actId="166"/>
          <ac:spMkLst>
            <pc:docMk/>
            <pc:sldMk cId="1243136484" sldId="299"/>
            <ac:spMk id="14" creationId="{FE4E876F-EDC8-415B-AB49-773FEC4C8105}"/>
          </ac:spMkLst>
        </pc:spChg>
        <pc:picChg chg="del">
          <ac:chgData name="Fanti Coelho Lima Rachel (Student Com20)" userId="8862ce61-50c9-4cff-bd32-4a8093408d18" providerId="ADAL" clId="{A7C2235B-88EE-4863-95CB-E1B68477D3C1}" dt="2020-11-30T02:15:05.789" v="524" actId="478"/>
          <ac:picMkLst>
            <pc:docMk/>
            <pc:sldMk cId="1243136484" sldId="299"/>
            <ac:picMk id="5" creationId="{747CE447-F233-41E2-B6A9-8EB40044558D}"/>
          </ac:picMkLst>
        </pc:picChg>
        <pc:picChg chg="del">
          <ac:chgData name="Fanti Coelho Lima Rachel (Student Com20)" userId="8862ce61-50c9-4cff-bd32-4a8093408d18" providerId="ADAL" clId="{A7C2235B-88EE-4863-95CB-E1B68477D3C1}" dt="2020-11-30T02:15:04.563" v="522" actId="478"/>
          <ac:picMkLst>
            <pc:docMk/>
            <pc:sldMk cId="1243136484" sldId="299"/>
            <ac:picMk id="7" creationId="{8842CDCF-9979-4BB2-B888-DF62F0F64293}"/>
          </ac:picMkLst>
        </pc:picChg>
        <pc:picChg chg="del">
          <ac:chgData name="Fanti Coelho Lima Rachel (Student Com20)" userId="8862ce61-50c9-4cff-bd32-4a8093408d18" providerId="ADAL" clId="{A7C2235B-88EE-4863-95CB-E1B68477D3C1}" dt="2020-11-30T02:15:03.835" v="521" actId="478"/>
          <ac:picMkLst>
            <pc:docMk/>
            <pc:sldMk cId="1243136484" sldId="299"/>
            <ac:picMk id="10" creationId="{38FCA240-50C4-4071-AB94-27493559BC6D}"/>
          </ac:picMkLst>
        </pc:picChg>
        <pc:picChg chg="del">
          <ac:chgData name="Fanti Coelho Lima Rachel (Student Com20)" userId="8862ce61-50c9-4cff-bd32-4a8093408d18" providerId="ADAL" clId="{A7C2235B-88EE-4863-95CB-E1B68477D3C1}" dt="2020-11-30T02:15:05.131" v="523" actId="478"/>
          <ac:picMkLst>
            <pc:docMk/>
            <pc:sldMk cId="1243136484" sldId="299"/>
            <ac:picMk id="13" creationId="{380AFD2E-5D71-4CD6-94DB-8429CFF18E6F}"/>
          </ac:picMkLst>
        </pc:picChg>
        <pc:picChg chg="add mod modCrop">
          <ac:chgData name="Fanti Coelho Lima Rachel (Student Com20)" userId="8862ce61-50c9-4cff-bd32-4a8093408d18" providerId="ADAL" clId="{A7C2235B-88EE-4863-95CB-E1B68477D3C1}" dt="2020-11-30T02:15:48.389" v="534" actId="732"/>
          <ac:picMkLst>
            <pc:docMk/>
            <pc:sldMk cId="1243136484" sldId="299"/>
            <ac:picMk id="16" creationId="{7EF37ADA-BE71-4BB6-A484-C80A6ABE40EA}"/>
          </ac:picMkLst>
        </pc:picChg>
        <pc:picChg chg="add del mod modCrop">
          <ac:chgData name="Fanti Coelho Lima Rachel (Student Com20)" userId="8862ce61-50c9-4cff-bd32-4a8093408d18" providerId="ADAL" clId="{A7C2235B-88EE-4863-95CB-E1B68477D3C1}" dt="2020-11-30T02:16:08.021" v="538" actId="478"/>
          <ac:picMkLst>
            <pc:docMk/>
            <pc:sldMk cId="1243136484" sldId="299"/>
            <ac:picMk id="18" creationId="{40CF16A9-C9DB-4A26-818B-0A35B6FCBF89}"/>
          </ac:picMkLst>
        </pc:picChg>
        <pc:picChg chg="add mod modCrop">
          <ac:chgData name="Fanti Coelho Lima Rachel (Student Com20)" userId="8862ce61-50c9-4cff-bd32-4a8093408d18" providerId="ADAL" clId="{A7C2235B-88EE-4863-95CB-E1B68477D3C1}" dt="2020-11-30T02:22:25.152" v="617" actId="14100"/>
          <ac:picMkLst>
            <pc:docMk/>
            <pc:sldMk cId="1243136484" sldId="299"/>
            <ac:picMk id="20" creationId="{5444E9F2-702B-437A-B0A1-A152D17D2BAE}"/>
          </ac:picMkLst>
        </pc:picChg>
        <pc:picChg chg="add mod ord modCrop">
          <ac:chgData name="Fanti Coelho Lima Rachel (Student Com20)" userId="8862ce61-50c9-4cff-bd32-4a8093408d18" providerId="ADAL" clId="{A7C2235B-88EE-4863-95CB-E1B68477D3C1}" dt="2020-11-30T02:22:33.420" v="619" actId="14100"/>
          <ac:picMkLst>
            <pc:docMk/>
            <pc:sldMk cId="1243136484" sldId="299"/>
            <ac:picMk id="21" creationId="{CB76D5CA-686E-42A8-AAE5-535863E012A5}"/>
          </ac:picMkLst>
        </pc:picChg>
        <pc:picChg chg="add mod modCrop">
          <ac:chgData name="Fanti Coelho Lima Rachel (Student Com20)" userId="8862ce61-50c9-4cff-bd32-4a8093408d18" providerId="ADAL" clId="{A7C2235B-88EE-4863-95CB-E1B68477D3C1}" dt="2020-11-30T02:23:57.312" v="634" actId="732"/>
          <ac:picMkLst>
            <pc:docMk/>
            <pc:sldMk cId="1243136484" sldId="299"/>
            <ac:picMk id="23" creationId="{00415154-647A-4D8A-B627-BA5099618859}"/>
          </ac:picMkLst>
        </pc:picChg>
      </pc:sldChg>
      <pc:sldChg chg="modSp new mod">
        <pc:chgData name="Fanti Coelho Lima Rachel (Student Com20)" userId="8862ce61-50c9-4cff-bd32-4a8093408d18" providerId="ADAL" clId="{A7C2235B-88EE-4863-95CB-E1B68477D3C1}" dt="2020-11-30T02:12:37.462" v="520" actId="20577"/>
        <pc:sldMkLst>
          <pc:docMk/>
          <pc:sldMk cId="1164004043" sldId="300"/>
        </pc:sldMkLst>
        <pc:spChg chg="mod">
          <ac:chgData name="Fanti Coelho Lima Rachel (Student Com20)" userId="8862ce61-50c9-4cff-bd32-4a8093408d18" providerId="ADAL" clId="{A7C2235B-88EE-4863-95CB-E1B68477D3C1}" dt="2020-11-30T02:00:02.552" v="53" actId="20577"/>
          <ac:spMkLst>
            <pc:docMk/>
            <pc:sldMk cId="1164004043" sldId="300"/>
            <ac:spMk id="2" creationId="{A3B342DD-45DD-4742-8263-9DDD03D8C78C}"/>
          </ac:spMkLst>
        </pc:spChg>
        <pc:spChg chg="mod">
          <ac:chgData name="Fanti Coelho Lima Rachel (Student Com20)" userId="8862ce61-50c9-4cff-bd32-4a8093408d18" providerId="ADAL" clId="{A7C2235B-88EE-4863-95CB-E1B68477D3C1}" dt="2020-11-30T02:12:37.462" v="520" actId="20577"/>
          <ac:spMkLst>
            <pc:docMk/>
            <pc:sldMk cId="1164004043" sldId="300"/>
            <ac:spMk id="3" creationId="{E180E32E-2D7C-4FEB-AC52-CF00CF347C70}"/>
          </ac:spMkLst>
        </pc:spChg>
      </pc:sldChg>
      <pc:sldChg chg="del">
        <pc:chgData name="Fanti Coelho Lima Rachel (Student Com20)" userId="8862ce61-50c9-4cff-bd32-4a8093408d18" providerId="ADAL" clId="{A7C2235B-88EE-4863-95CB-E1B68477D3C1}" dt="2020-11-30T01:59:30.602" v="41" actId="47"/>
        <pc:sldMkLst>
          <pc:docMk/>
          <pc:sldMk cId="2511682491" sldId="300"/>
        </pc:sldMkLst>
      </pc:sldChg>
      <pc:sldMasterChg chg="del delSldLayout">
        <pc:chgData name="Fanti Coelho Lima Rachel (Student Com20)" userId="8862ce61-50c9-4cff-bd32-4a8093408d18" providerId="ADAL" clId="{A7C2235B-88EE-4863-95CB-E1B68477D3C1}" dt="2020-11-30T01:52:43.944" v="0" actId="47"/>
        <pc:sldMasterMkLst>
          <pc:docMk/>
          <pc:sldMasterMk cId="4170299983" sldId="2147483672"/>
        </pc:sldMasterMkLst>
        <pc:sldLayoutChg chg="del">
          <pc:chgData name="Fanti Coelho Lima Rachel (Student Com20)" userId="8862ce61-50c9-4cff-bd32-4a8093408d18" providerId="ADAL" clId="{A7C2235B-88EE-4863-95CB-E1B68477D3C1}" dt="2020-11-30T01:52:43.944" v="0" actId="47"/>
          <pc:sldLayoutMkLst>
            <pc:docMk/>
            <pc:sldMasterMk cId="4170299983" sldId="2147483672"/>
            <pc:sldLayoutMk cId="1931052318" sldId="2147483673"/>
          </pc:sldLayoutMkLst>
        </pc:sldLayoutChg>
        <pc:sldLayoutChg chg="del">
          <pc:chgData name="Fanti Coelho Lima Rachel (Student Com20)" userId="8862ce61-50c9-4cff-bd32-4a8093408d18" providerId="ADAL" clId="{A7C2235B-88EE-4863-95CB-E1B68477D3C1}" dt="2020-11-30T01:52:43.944" v="0" actId="47"/>
          <pc:sldLayoutMkLst>
            <pc:docMk/>
            <pc:sldMasterMk cId="4170299983" sldId="2147483672"/>
            <pc:sldLayoutMk cId="2033836401" sldId="2147483674"/>
          </pc:sldLayoutMkLst>
        </pc:sldLayoutChg>
        <pc:sldLayoutChg chg="del">
          <pc:chgData name="Fanti Coelho Lima Rachel (Student Com20)" userId="8862ce61-50c9-4cff-bd32-4a8093408d18" providerId="ADAL" clId="{A7C2235B-88EE-4863-95CB-E1B68477D3C1}" dt="2020-11-30T01:52:43.944" v="0" actId="47"/>
          <pc:sldLayoutMkLst>
            <pc:docMk/>
            <pc:sldMasterMk cId="4170299983" sldId="2147483672"/>
            <pc:sldLayoutMk cId="3082558141" sldId="2147483675"/>
          </pc:sldLayoutMkLst>
        </pc:sldLayoutChg>
        <pc:sldLayoutChg chg="del">
          <pc:chgData name="Fanti Coelho Lima Rachel (Student Com20)" userId="8862ce61-50c9-4cff-bd32-4a8093408d18" providerId="ADAL" clId="{A7C2235B-88EE-4863-95CB-E1B68477D3C1}" dt="2020-11-30T01:52:43.944" v="0" actId="47"/>
          <pc:sldLayoutMkLst>
            <pc:docMk/>
            <pc:sldMasterMk cId="4170299983" sldId="2147483672"/>
            <pc:sldLayoutMk cId="3079792046" sldId="2147483676"/>
          </pc:sldLayoutMkLst>
        </pc:sldLayoutChg>
        <pc:sldLayoutChg chg="del">
          <pc:chgData name="Fanti Coelho Lima Rachel (Student Com20)" userId="8862ce61-50c9-4cff-bd32-4a8093408d18" providerId="ADAL" clId="{A7C2235B-88EE-4863-95CB-E1B68477D3C1}" dt="2020-11-30T01:52:43.944" v="0" actId="47"/>
          <pc:sldLayoutMkLst>
            <pc:docMk/>
            <pc:sldMasterMk cId="4170299983" sldId="2147483672"/>
            <pc:sldLayoutMk cId="907084091" sldId="2147483677"/>
          </pc:sldLayoutMkLst>
        </pc:sldLayoutChg>
        <pc:sldLayoutChg chg="del">
          <pc:chgData name="Fanti Coelho Lima Rachel (Student Com20)" userId="8862ce61-50c9-4cff-bd32-4a8093408d18" providerId="ADAL" clId="{A7C2235B-88EE-4863-95CB-E1B68477D3C1}" dt="2020-11-30T01:52:43.944" v="0" actId="47"/>
          <pc:sldLayoutMkLst>
            <pc:docMk/>
            <pc:sldMasterMk cId="4170299983" sldId="2147483672"/>
            <pc:sldLayoutMk cId="1613163642" sldId="2147483678"/>
          </pc:sldLayoutMkLst>
        </pc:sldLayoutChg>
        <pc:sldLayoutChg chg="del">
          <pc:chgData name="Fanti Coelho Lima Rachel (Student Com20)" userId="8862ce61-50c9-4cff-bd32-4a8093408d18" providerId="ADAL" clId="{A7C2235B-88EE-4863-95CB-E1B68477D3C1}" dt="2020-11-30T01:52:43.944" v="0" actId="47"/>
          <pc:sldLayoutMkLst>
            <pc:docMk/>
            <pc:sldMasterMk cId="4170299983" sldId="2147483672"/>
            <pc:sldLayoutMk cId="2820626437" sldId="2147483679"/>
          </pc:sldLayoutMkLst>
        </pc:sldLayoutChg>
        <pc:sldLayoutChg chg="del">
          <pc:chgData name="Fanti Coelho Lima Rachel (Student Com20)" userId="8862ce61-50c9-4cff-bd32-4a8093408d18" providerId="ADAL" clId="{A7C2235B-88EE-4863-95CB-E1B68477D3C1}" dt="2020-11-30T01:52:43.944" v="0" actId="47"/>
          <pc:sldLayoutMkLst>
            <pc:docMk/>
            <pc:sldMasterMk cId="4170299983" sldId="2147483672"/>
            <pc:sldLayoutMk cId="712064765" sldId="2147483680"/>
          </pc:sldLayoutMkLst>
        </pc:sldLayoutChg>
        <pc:sldLayoutChg chg="del">
          <pc:chgData name="Fanti Coelho Lima Rachel (Student Com20)" userId="8862ce61-50c9-4cff-bd32-4a8093408d18" providerId="ADAL" clId="{A7C2235B-88EE-4863-95CB-E1B68477D3C1}" dt="2020-11-30T01:52:43.944" v="0" actId="47"/>
          <pc:sldLayoutMkLst>
            <pc:docMk/>
            <pc:sldMasterMk cId="4170299983" sldId="2147483672"/>
            <pc:sldLayoutMk cId="394505398" sldId="2147483681"/>
          </pc:sldLayoutMkLst>
        </pc:sldLayoutChg>
        <pc:sldLayoutChg chg="del">
          <pc:chgData name="Fanti Coelho Lima Rachel (Student Com20)" userId="8862ce61-50c9-4cff-bd32-4a8093408d18" providerId="ADAL" clId="{A7C2235B-88EE-4863-95CB-E1B68477D3C1}" dt="2020-11-30T01:52:43.944" v="0" actId="47"/>
          <pc:sldLayoutMkLst>
            <pc:docMk/>
            <pc:sldMasterMk cId="4170299983" sldId="2147483672"/>
            <pc:sldLayoutMk cId="1092185444" sldId="2147483682"/>
          </pc:sldLayoutMkLst>
        </pc:sldLayoutChg>
        <pc:sldLayoutChg chg="del">
          <pc:chgData name="Fanti Coelho Lima Rachel (Student Com20)" userId="8862ce61-50c9-4cff-bd32-4a8093408d18" providerId="ADAL" clId="{A7C2235B-88EE-4863-95CB-E1B68477D3C1}" dt="2020-11-30T01:52:43.944" v="0" actId="47"/>
          <pc:sldLayoutMkLst>
            <pc:docMk/>
            <pc:sldMasterMk cId="4170299983" sldId="2147483672"/>
            <pc:sldLayoutMk cId="893966334" sldId="2147483683"/>
          </pc:sldLayoutMkLst>
        </pc:sldLayoutChg>
      </pc:sldMasterChg>
    </pc:docChg>
  </pc:docChgLst>
</pc:chgInfo>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143A07A-01BB-4E6A-BF0D-2B3AD4623D26}" type="doc">
      <dgm:prSet loTypeId="urn:microsoft.com/office/officeart/2005/8/layout/hList1" loCatId="list" qsTypeId="urn:microsoft.com/office/officeart/2005/8/quickstyle/simple1" qsCatId="simple" csTypeId="urn:microsoft.com/office/officeart/2005/8/colors/colorful4" csCatId="colorful" phldr="1"/>
      <dgm:spPr/>
      <dgm:t>
        <a:bodyPr/>
        <a:lstStyle/>
        <a:p>
          <a:endParaRPr lang="en-GB"/>
        </a:p>
      </dgm:t>
    </dgm:pt>
    <dgm:pt modelId="{58C044E0-79AE-4363-833A-D4C04A3ACC53}">
      <dgm:prSet custT="1"/>
      <dgm:spPr/>
      <dgm:t>
        <a:bodyPr/>
        <a:lstStyle/>
        <a:p>
          <a:r>
            <a:rPr lang="en-GB" sz="1400" dirty="0">
              <a:solidFill>
                <a:schemeClr val="bg1"/>
              </a:solidFill>
              <a:latin typeface="Arial" panose="020B0604020202020204" pitchFamily="34" charset="0"/>
            </a:rPr>
            <a:t>Health and Poverty </a:t>
          </a:r>
          <a:endParaRPr lang="en-GB" sz="1400" dirty="0">
            <a:solidFill>
              <a:schemeClr val="bg1"/>
            </a:solidFill>
          </a:endParaRPr>
        </a:p>
      </dgm:t>
    </dgm:pt>
    <dgm:pt modelId="{52DCC973-E779-494F-BD1D-639151B5F3AE}" type="parTrans" cxnId="{5A587EEA-6A6D-4B8A-8DDD-318EFD5CCD33}">
      <dgm:prSet/>
      <dgm:spPr/>
      <dgm:t>
        <a:bodyPr/>
        <a:lstStyle/>
        <a:p>
          <a:endParaRPr lang="en-GB"/>
        </a:p>
      </dgm:t>
    </dgm:pt>
    <dgm:pt modelId="{0B7064CF-55B4-49C8-8926-B53796043076}" type="sibTrans" cxnId="{5A587EEA-6A6D-4B8A-8DDD-318EFD5CCD33}">
      <dgm:prSet/>
      <dgm:spPr/>
      <dgm:t>
        <a:bodyPr/>
        <a:lstStyle/>
        <a:p>
          <a:endParaRPr lang="en-GB"/>
        </a:p>
      </dgm:t>
    </dgm:pt>
    <dgm:pt modelId="{28C72D3E-A53E-42E9-B994-8F5746EF1F27}">
      <dgm:prSet custT="1"/>
      <dgm:spPr/>
      <dgm:t>
        <a:bodyPr/>
        <a:lstStyle/>
        <a:p>
          <a:r>
            <a:rPr lang="en-GB" sz="1400" dirty="0">
              <a:solidFill>
                <a:schemeClr val="bg1"/>
              </a:solidFill>
              <a:latin typeface="Arial" panose="020B0604020202020204" pitchFamily="34" charset="0"/>
            </a:rPr>
            <a:t>Economy</a:t>
          </a:r>
        </a:p>
      </dgm:t>
    </dgm:pt>
    <dgm:pt modelId="{2DA07C09-9D4F-4D3A-9A7E-30FA0ED43B87}" type="parTrans" cxnId="{058EA850-C9C8-43F6-B64F-546DEAD354CC}">
      <dgm:prSet/>
      <dgm:spPr/>
      <dgm:t>
        <a:bodyPr/>
        <a:lstStyle/>
        <a:p>
          <a:endParaRPr lang="en-GB"/>
        </a:p>
      </dgm:t>
    </dgm:pt>
    <dgm:pt modelId="{87E604F6-1066-458F-B024-9E03E572EB76}" type="sibTrans" cxnId="{058EA850-C9C8-43F6-B64F-546DEAD354CC}">
      <dgm:prSet/>
      <dgm:spPr/>
      <dgm:t>
        <a:bodyPr/>
        <a:lstStyle/>
        <a:p>
          <a:endParaRPr lang="en-GB"/>
        </a:p>
      </dgm:t>
    </dgm:pt>
    <dgm:pt modelId="{026F0D76-A387-4554-988B-7E32C6A78A63}">
      <dgm:prSet custT="1"/>
      <dgm:spPr/>
      <dgm:t>
        <a:bodyPr/>
        <a:lstStyle/>
        <a:p>
          <a:r>
            <a:rPr lang="en-GB" sz="1400" dirty="0" err="1">
              <a:solidFill>
                <a:schemeClr val="bg1"/>
              </a:solidFill>
              <a:latin typeface="Arial" panose="020B0604020202020204" pitchFamily="34" charset="0"/>
            </a:rPr>
            <a:t>PublicSector_Indicators</a:t>
          </a:r>
          <a:endParaRPr lang="en-GB" sz="1400" dirty="0">
            <a:solidFill>
              <a:schemeClr val="bg1"/>
            </a:solidFill>
            <a:latin typeface="Arial" panose="020B0604020202020204" pitchFamily="34" charset="0"/>
          </a:endParaRPr>
        </a:p>
      </dgm:t>
    </dgm:pt>
    <dgm:pt modelId="{060A1813-4177-41BE-B57A-2A597E53ED61}" type="parTrans" cxnId="{31F02FFC-DF00-462A-8903-1B962F39BCF3}">
      <dgm:prSet/>
      <dgm:spPr/>
      <dgm:t>
        <a:bodyPr/>
        <a:lstStyle/>
        <a:p>
          <a:endParaRPr lang="en-GB"/>
        </a:p>
      </dgm:t>
    </dgm:pt>
    <dgm:pt modelId="{BAC6D9C1-6523-43BD-AFF0-7975D73646D4}" type="sibTrans" cxnId="{31F02FFC-DF00-462A-8903-1B962F39BCF3}">
      <dgm:prSet/>
      <dgm:spPr/>
      <dgm:t>
        <a:bodyPr/>
        <a:lstStyle/>
        <a:p>
          <a:endParaRPr lang="en-GB"/>
        </a:p>
      </dgm:t>
    </dgm:pt>
    <dgm:pt modelId="{D5AD7205-43B4-4957-B1D4-725D52910EB5}">
      <dgm:prSet custT="1"/>
      <dgm:spPr/>
      <dgm:t>
        <a:bodyPr/>
        <a:lstStyle/>
        <a:p>
          <a:r>
            <a:rPr lang="en-GB" sz="1400" dirty="0">
              <a:solidFill>
                <a:schemeClr val="bg1"/>
              </a:solidFill>
              <a:latin typeface="Arial" panose="020B0604020202020204" pitchFamily="34" charset="0"/>
            </a:rPr>
            <a:t>Education and Environment</a:t>
          </a:r>
        </a:p>
      </dgm:t>
    </dgm:pt>
    <dgm:pt modelId="{8EE0A8B5-8B5E-49D4-B6E4-E6C953388742}" type="parTrans" cxnId="{59A798CD-D7F7-4924-9557-5A8242FBED71}">
      <dgm:prSet/>
      <dgm:spPr/>
      <dgm:t>
        <a:bodyPr/>
        <a:lstStyle/>
        <a:p>
          <a:endParaRPr lang="en-GB"/>
        </a:p>
      </dgm:t>
    </dgm:pt>
    <dgm:pt modelId="{3CBDF32A-842D-4D47-801D-D2B2DCAE321E}" type="sibTrans" cxnId="{59A798CD-D7F7-4924-9557-5A8242FBED71}">
      <dgm:prSet/>
      <dgm:spPr/>
      <dgm:t>
        <a:bodyPr/>
        <a:lstStyle/>
        <a:p>
          <a:endParaRPr lang="en-GB"/>
        </a:p>
      </dgm:t>
    </dgm:pt>
    <dgm:pt modelId="{2EF249F0-B92D-4EE4-88E5-EFB033995A8E}">
      <dgm:prSet custT="1"/>
      <dgm:spPr/>
      <dgm:t>
        <a:bodyPr/>
        <a:lstStyle/>
        <a:p>
          <a:pPr marL="108000" indent="-108000">
            <a:lnSpc>
              <a:spcPct val="100000"/>
            </a:lnSpc>
            <a:spcAft>
              <a:spcPts val="600"/>
            </a:spcAft>
          </a:pPr>
          <a:endParaRPr lang="en-GB" sz="1400" dirty="0"/>
        </a:p>
      </dgm:t>
    </dgm:pt>
    <dgm:pt modelId="{9DF4E438-B7AF-441F-BF0E-5C3AA9D0753F}" type="parTrans" cxnId="{9EFDE271-F0D6-49CB-A369-7A711424421F}">
      <dgm:prSet/>
      <dgm:spPr/>
      <dgm:t>
        <a:bodyPr/>
        <a:lstStyle/>
        <a:p>
          <a:endParaRPr lang="en-GB"/>
        </a:p>
      </dgm:t>
    </dgm:pt>
    <dgm:pt modelId="{4FFA8F68-DB51-498E-8339-85ED8BDEC6F0}" type="sibTrans" cxnId="{9EFDE271-F0D6-49CB-A369-7A711424421F}">
      <dgm:prSet/>
      <dgm:spPr/>
      <dgm:t>
        <a:bodyPr/>
        <a:lstStyle/>
        <a:p>
          <a:endParaRPr lang="en-GB"/>
        </a:p>
      </dgm:t>
    </dgm:pt>
    <dgm:pt modelId="{1F010BBD-B183-4456-BBCE-FB142E9A81C7}">
      <dgm:prSet custT="1"/>
      <dgm:spPr/>
      <dgm:t>
        <a:bodyPr/>
        <a:lstStyle/>
        <a:p>
          <a:pPr marL="114300" indent="0">
            <a:lnSpc>
              <a:spcPct val="90000"/>
            </a:lnSpc>
            <a:spcAft>
              <a:spcPct val="15000"/>
            </a:spcAft>
          </a:pPr>
          <a:endParaRPr lang="en-GB" sz="1400" dirty="0"/>
        </a:p>
      </dgm:t>
    </dgm:pt>
    <dgm:pt modelId="{1D39F356-B009-44EF-A037-413633E13B08}" type="parTrans" cxnId="{A2CE1025-032A-41CF-AC83-2B2F74401A5E}">
      <dgm:prSet/>
      <dgm:spPr/>
      <dgm:t>
        <a:bodyPr/>
        <a:lstStyle/>
        <a:p>
          <a:endParaRPr lang="en-GB"/>
        </a:p>
      </dgm:t>
    </dgm:pt>
    <dgm:pt modelId="{20C141AB-7FA3-4DE7-B885-50673148D577}" type="sibTrans" cxnId="{A2CE1025-032A-41CF-AC83-2B2F74401A5E}">
      <dgm:prSet/>
      <dgm:spPr/>
      <dgm:t>
        <a:bodyPr/>
        <a:lstStyle/>
        <a:p>
          <a:endParaRPr lang="en-GB"/>
        </a:p>
      </dgm:t>
    </dgm:pt>
    <dgm:pt modelId="{284CAABE-CEED-4734-9A56-089A73A6EE17}">
      <dgm:prSet custT="1"/>
      <dgm:spPr/>
      <dgm:t>
        <a:bodyPr/>
        <a:lstStyle/>
        <a:p>
          <a:pPr marL="108000" indent="-108000">
            <a:lnSpc>
              <a:spcPct val="100000"/>
            </a:lnSpc>
            <a:spcAft>
              <a:spcPts val="600"/>
            </a:spcAft>
          </a:pPr>
          <a:r>
            <a:rPr lang="nl-NL" sz="1400" dirty="0">
              <a:solidFill>
                <a:schemeClr val="tx1"/>
              </a:solidFill>
            </a:rPr>
            <a:t>Net lending (+) / net borrowing (-) (% of GDP)</a:t>
          </a:r>
          <a:endParaRPr lang="en-GB" sz="1400" dirty="0">
            <a:solidFill>
              <a:schemeClr val="tx1"/>
            </a:solidFill>
          </a:endParaRPr>
        </a:p>
      </dgm:t>
    </dgm:pt>
    <dgm:pt modelId="{093CB034-6A99-48E7-9762-BA0127B855A0}" type="parTrans" cxnId="{415B0884-0D9E-4E67-A055-8FD3CE9B62D0}">
      <dgm:prSet/>
      <dgm:spPr/>
      <dgm:t>
        <a:bodyPr/>
        <a:lstStyle/>
        <a:p>
          <a:endParaRPr lang="en-GB"/>
        </a:p>
      </dgm:t>
    </dgm:pt>
    <dgm:pt modelId="{55FC9D85-DBC3-45DE-B6BE-CFBA0668ACB3}" type="sibTrans" cxnId="{415B0884-0D9E-4E67-A055-8FD3CE9B62D0}">
      <dgm:prSet/>
      <dgm:spPr/>
      <dgm:t>
        <a:bodyPr/>
        <a:lstStyle/>
        <a:p>
          <a:endParaRPr lang="en-GB"/>
        </a:p>
      </dgm:t>
    </dgm:pt>
    <dgm:pt modelId="{AD3BE06C-4FD2-4F86-8030-2396CE994E1A}">
      <dgm:prSet custT="1"/>
      <dgm:spPr/>
      <dgm:t>
        <a:bodyPr/>
        <a:lstStyle/>
        <a:p>
          <a:pPr marL="108000" indent="-108000">
            <a:lnSpc>
              <a:spcPct val="90000"/>
            </a:lnSpc>
            <a:spcAft>
              <a:spcPts val="600"/>
            </a:spcAft>
          </a:pPr>
          <a:r>
            <a:rPr lang="en-GB" sz="1400" dirty="0"/>
            <a:t>Government expenditure on education, total (% of GDP)</a:t>
          </a:r>
          <a:endParaRPr lang="en-GB" sz="1050" dirty="0"/>
        </a:p>
      </dgm:t>
    </dgm:pt>
    <dgm:pt modelId="{9300DE85-C212-4FB2-9CAB-6CB330526880}" type="parTrans" cxnId="{9D311266-7546-49D8-8E0F-F58B7ADB1923}">
      <dgm:prSet/>
      <dgm:spPr/>
      <dgm:t>
        <a:bodyPr/>
        <a:lstStyle/>
        <a:p>
          <a:endParaRPr lang="en-GB"/>
        </a:p>
      </dgm:t>
    </dgm:pt>
    <dgm:pt modelId="{D8224B55-E362-4ABF-9BFC-0B8A30E9D623}" type="sibTrans" cxnId="{9D311266-7546-49D8-8E0F-F58B7ADB1923}">
      <dgm:prSet/>
      <dgm:spPr/>
      <dgm:t>
        <a:bodyPr/>
        <a:lstStyle/>
        <a:p>
          <a:endParaRPr lang="en-GB"/>
        </a:p>
      </dgm:t>
    </dgm:pt>
    <dgm:pt modelId="{94181E22-8CE9-45A6-8FD0-E3676D0BA645}">
      <dgm:prSet custT="1"/>
      <dgm:spPr/>
      <dgm:t>
        <a:bodyPr/>
        <a:lstStyle/>
        <a:p>
          <a:pPr marL="108000" indent="-108000">
            <a:lnSpc>
              <a:spcPct val="100000"/>
            </a:lnSpc>
            <a:spcAft>
              <a:spcPts val="300"/>
            </a:spcAft>
          </a:pPr>
          <a:r>
            <a:rPr lang="en-GB" sz="1400" kern="1200" dirty="0">
              <a:solidFill>
                <a:schemeClr val="bg1">
                  <a:lumMod val="50000"/>
                </a:schemeClr>
              </a:solidFill>
            </a:rPr>
            <a:t>GDP (current US$)</a:t>
          </a:r>
        </a:p>
      </dgm:t>
    </dgm:pt>
    <dgm:pt modelId="{71B63378-E941-406D-A62F-B23AB119697C}" type="parTrans" cxnId="{4DD6820B-37A0-4308-96BC-32F017225895}">
      <dgm:prSet/>
      <dgm:spPr/>
      <dgm:t>
        <a:bodyPr/>
        <a:lstStyle/>
        <a:p>
          <a:endParaRPr lang="en-GB"/>
        </a:p>
      </dgm:t>
    </dgm:pt>
    <dgm:pt modelId="{EEE932D1-B97E-4AE3-8EAD-9988C5372CD9}" type="sibTrans" cxnId="{4DD6820B-37A0-4308-96BC-32F017225895}">
      <dgm:prSet/>
      <dgm:spPr/>
      <dgm:t>
        <a:bodyPr/>
        <a:lstStyle/>
        <a:p>
          <a:endParaRPr lang="en-GB"/>
        </a:p>
      </dgm:t>
    </dgm:pt>
    <dgm:pt modelId="{E02298EB-1884-4BD4-8DCA-D5089734EEC7}">
      <dgm:prSet custT="1"/>
      <dgm:spPr/>
      <dgm:t>
        <a:bodyPr/>
        <a:lstStyle/>
        <a:p>
          <a:pPr marL="108000" indent="-108000">
            <a:lnSpc>
              <a:spcPct val="100000"/>
            </a:lnSpc>
            <a:spcAft>
              <a:spcPts val="300"/>
            </a:spcAft>
          </a:pPr>
          <a:r>
            <a:rPr lang="en-GB" sz="1400" kern="1200" dirty="0"/>
            <a:t>GDP per capita (current US$)</a:t>
          </a:r>
        </a:p>
      </dgm:t>
    </dgm:pt>
    <dgm:pt modelId="{9CA08B8C-FC7E-4DBC-AFC9-120C8AFE0EEB}" type="parTrans" cxnId="{45C4A511-8F00-4696-ABD5-63EFEAB5923B}">
      <dgm:prSet/>
      <dgm:spPr/>
      <dgm:t>
        <a:bodyPr/>
        <a:lstStyle/>
        <a:p>
          <a:endParaRPr lang="en-GB"/>
        </a:p>
      </dgm:t>
    </dgm:pt>
    <dgm:pt modelId="{F34CF6C5-EF7E-4622-A03B-89AB272E15F0}" type="sibTrans" cxnId="{45C4A511-8F00-4696-ABD5-63EFEAB5923B}">
      <dgm:prSet/>
      <dgm:spPr/>
      <dgm:t>
        <a:bodyPr/>
        <a:lstStyle/>
        <a:p>
          <a:endParaRPr lang="en-GB"/>
        </a:p>
      </dgm:t>
    </dgm:pt>
    <dgm:pt modelId="{3CB6D9BF-13F0-404E-B58C-88A600A1BC2C}">
      <dgm:prSet custT="1"/>
      <dgm:spPr/>
      <dgm:t>
        <a:bodyPr/>
        <a:lstStyle/>
        <a:p>
          <a:pPr marL="108000" indent="-108000">
            <a:lnSpc>
              <a:spcPct val="100000"/>
            </a:lnSpc>
            <a:spcAft>
              <a:spcPts val="600"/>
            </a:spcAft>
          </a:pPr>
          <a:r>
            <a:rPr lang="en-GB" sz="1400" dirty="0">
              <a:solidFill>
                <a:schemeClr val="tx1"/>
              </a:solidFill>
            </a:rPr>
            <a:t>Poverty headcount ratio at national poverty lines (% of population)</a:t>
          </a:r>
        </a:p>
      </dgm:t>
    </dgm:pt>
    <dgm:pt modelId="{B0F505F1-E704-49E9-91FE-2C0A27482290}" type="parTrans" cxnId="{0BB4EF08-7FC7-4272-8E0D-C5A1C7F79B80}">
      <dgm:prSet/>
      <dgm:spPr/>
      <dgm:t>
        <a:bodyPr/>
        <a:lstStyle/>
        <a:p>
          <a:endParaRPr lang="en-GB"/>
        </a:p>
      </dgm:t>
    </dgm:pt>
    <dgm:pt modelId="{47E65AE1-A5A7-4F03-A14B-2C51D1A10C79}" type="sibTrans" cxnId="{0BB4EF08-7FC7-4272-8E0D-C5A1C7F79B80}">
      <dgm:prSet/>
      <dgm:spPr/>
      <dgm:t>
        <a:bodyPr/>
        <a:lstStyle/>
        <a:p>
          <a:endParaRPr lang="en-GB"/>
        </a:p>
      </dgm:t>
    </dgm:pt>
    <dgm:pt modelId="{EFD1B449-F449-486C-833A-267949C096B5}">
      <dgm:prSet custT="1"/>
      <dgm:spPr/>
      <dgm:t>
        <a:bodyPr/>
        <a:lstStyle/>
        <a:p>
          <a:pPr marL="108000" indent="-108000">
            <a:lnSpc>
              <a:spcPct val="100000"/>
            </a:lnSpc>
            <a:spcAft>
              <a:spcPts val="300"/>
            </a:spcAft>
          </a:pPr>
          <a:r>
            <a:rPr lang="en-GB" sz="1400" kern="1200" dirty="0">
              <a:solidFill>
                <a:schemeClr val="tx1"/>
              </a:solidFill>
              <a:latin typeface="Calibri" panose="020F0502020204030204"/>
              <a:ea typeface="+mn-ea"/>
              <a:cs typeface="+mn-cs"/>
            </a:rPr>
            <a:t>Manufacturing, value added (% GDP)</a:t>
          </a:r>
        </a:p>
      </dgm:t>
    </dgm:pt>
    <dgm:pt modelId="{31EFB40C-17DB-497F-B755-57BAF53E00A4}" type="parTrans" cxnId="{C46AC7AF-D46E-4656-AC4A-1D415DA32EE4}">
      <dgm:prSet/>
      <dgm:spPr/>
      <dgm:t>
        <a:bodyPr/>
        <a:lstStyle/>
        <a:p>
          <a:endParaRPr lang="en-GB"/>
        </a:p>
      </dgm:t>
    </dgm:pt>
    <dgm:pt modelId="{BAA7E9E2-0AA4-4FD7-8B54-36CEC7C9AD0F}" type="sibTrans" cxnId="{C46AC7AF-D46E-4656-AC4A-1D415DA32EE4}">
      <dgm:prSet/>
      <dgm:spPr/>
      <dgm:t>
        <a:bodyPr/>
        <a:lstStyle/>
        <a:p>
          <a:endParaRPr lang="en-GB"/>
        </a:p>
      </dgm:t>
    </dgm:pt>
    <dgm:pt modelId="{FC101515-9F7A-4663-8895-2CB0F087DC06}">
      <dgm:prSet custT="1"/>
      <dgm:spPr/>
      <dgm:t>
        <a:bodyPr/>
        <a:lstStyle/>
        <a:p>
          <a:pPr marL="108000" indent="-108000">
            <a:lnSpc>
              <a:spcPct val="100000"/>
            </a:lnSpc>
            <a:spcAft>
              <a:spcPts val="300"/>
            </a:spcAft>
          </a:pPr>
          <a:r>
            <a:rPr lang="en-GB" sz="1400" kern="1200" dirty="0"/>
            <a:t>Services, value added (% GDP)</a:t>
          </a:r>
        </a:p>
      </dgm:t>
    </dgm:pt>
    <dgm:pt modelId="{95493679-1190-4BBE-87C3-22E3E5F114D6}" type="parTrans" cxnId="{AFEF62BC-F3CB-477A-BF6E-F5EA38C7A156}">
      <dgm:prSet/>
      <dgm:spPr/>
      <dgm:t>
        <a:bodyPr/>
        <a:lstStyle/>
        <a:p>
          <a:endParaRPr lang="en-GB"/>
        </a:p>
      </dgm:t>
    </dgm:pt>
    <dgm:pt modelId="{9D8B1ED1-5DCD-4E6E-AC02-956B624A3E0F}" type="sibTrans" cxnId="{AFEF62BC-F3CB-477A-BF6E-F5EA38C7A156}">
      <dgm:prSet/>
      <dgm:spPr/>
      <dgm:t>
        <a:bodyPr/>
        <a:lstStyle/>
        <a:p>
          <a:endParaRPr lang="en-GB"/>
        </a:p>
      </dgm:t>
    </dgm:pt>
    <dgm:pt modelId="{3529D04C-20B7-4D0C-928B-9A65C2AB52C4}">
      <dgm:prSet custT="1"/>
      <dgm:spPr/>
      <dgm:t>
        <a:bodyPr/>
        <a:lstStyle/>
        <a:p>
          <a:pPr marL="108000" indent="-108000">
            <a:lnSpc>
              <a:spcPct val="100000"/>
            </a:lnSpc>
            <a:spcAft>
              <a:spcPts val="300"/>
            </a:spcAft>
          </a:pPr>
          <a:r>
            <a:rPr lang="en-GB" sz="1400" kern="1200" dirty="0"/>
            <a:t>Industry (including construction), value added (% GDP)</a:t>
          </a:r>
        </a:p>
      </dgm:t>
    </dgm:pt>
    <dgm:pt modelId="{49A806F6-2593-4E18-A5B9-8B79C0B21FE7}" type="parTrans" cxnId="{0F62BFC9-E7B5-4FFF-BE0C-B6CDB5797692}">
      <dgm:prSet/>
      <dgm:spPr/>
      <dgm:t>
        <a:bodyPr/>
        <a:lstStyle/>
        <a:p>
          <a:endParaRPr lang="en-GB"/>
        </a:p>
      </dgm:t>
    </dgm:pt>
    <dgm:pt modelId="{ADA5BAF1-FBAD-4EDD-8418-C3714A896755}" type="sibTrans" cxnId="{0F62BFC9-E7B5-4FFF-BE0C-B6CDB5797692}">
      <dgm:prSet/>
      <dgm:spPr/>
      <dgm:t>
        <a:bodyPr/>
        <a:lstStyle/>
        <a:p>
          <a:endParaRPr lang="en-GB"/>
        </a:p>
      </dgm:t>
    </dgm:pt>
    <dgm:pt modelId="{9B73E6E2-CE61-4F80-8B05-0DE9AF3D849A}">
      <dgm:prSet custT="1"/>
      <dgm:spPr/>
      <dgm:t>
        <a:bodyPr/>
        <a:lstStyle/>
        <a:p>
          <a:pPr marL="108000" indent="-108000">
            <a:lnSpc>
              <a:spcPct val="100000"/>
            </a:lnSpc>
            <a:spcAft>
              <a:spcPts val="300"/>
            </a:spcAft>
          </a:pPr>
          <a:r>
            <a:rPr lang="en-GB" sz="1400" kern="1200" dirty="0"/>
            <a:t>Agriculture, forestry, and fishing, value added (% GDP)</a:t>
          </a:r>
        </a:p>
      </dgm:t>
    </dgm:pt>
    <dgm:pt modelId="{8FF84EFA-7086-4E2B-9852-4A63361C8F26}" type="parTrans" cxnId="{5AC13C19-7299-47D5-8A1D-A53A4FC9F7CE}">
      <dgm:prSet/>
      <dgm:spPr/>
      <dgm:t>
        <a:bodyPr/>
        <a:lstStyle/>
        <a:p>
          <a:endParaRPr lang="en-GB"/>
        </a:p>
      </dgm:t>
    </dgm:pt>
    <dgm:pt modelId="{40585383-C466-4EB0-9D05-3EB28BD857D3}" type="sibTrans" cxnId="{5AC13C19-7299-47D5-8A1D-A53A4FC9F7CE}">
      <dgm:prSet/>
      <dgm:spPr/>
      <dgm:t>
        <a:bodyPr/>
        <a:lstStyle/>
        <a:p>
          <a:endParaRPr lang="en-GB"/>
        </a:p>
      </dgm:t>
    </dgm:pt>
    <dgm:pt modelId="{4388D25B-28F7-48FA-B96D-3B77C039F80D}">
      <dgm:prSet custT="1"/>
      <dgm:spPr/>
      <dgm:t>
        <a:bodyPr/>
        <a:lstStyle/>
        <a:p>
          <a:pPr marL="108000" indent="-108000">
            <a:lnSpc>
              <a:spcPct val="100000"/>
            </a:lnSpc>
            <a:spcAft>
              <a:spcPts val="300"/>
            </a:spcAft>
          </a:pPr>
          <a:r>
            <a:rPr lang="en-GB" sz="1400" kern="1200" dirty="0"/>
            <a:t>General government final consumption expenditure (%GDP)</a:t>
          </a:r>
        </a:p>
      </dgm:t>
    </dgm:pt>
    <dgm:pt modelId="{DC11D8DD-34C6-4B22-9744-63E0D72EFD60}" type="parTrans" cxnId="{E8ECC3A2-F1EC-4627-A8AD-A975ABCE9EB4}">
      <dgm:prSet/>
      <dgm:spPr/>
      <dgm:t>
        <a:bodyPr/>
        <a:lstStyle/>
        <a:p>
          <a:endParaRPr lang="en-GB"/>
        </a:p>
      </dgm:t>
    </dgm:pt>
    <dgm:pt modelId="{A842A77B-B338-4105-B171-64EB1330A61D}" type="sibTrans" cxnId="{E8ECC3A2-F1EC-4627-A8AD-A975ABCE9EB4}">
      <dgm:prSet/>
      <dgm:spPr/>
      <dgm:t>
        <a:bodyPr/>
        <a:lstStyle/>
        <a:p>
          <a:endParaRPr lang="en-GB"/>
        </a:p>
      </dgm:t>
    </dgm:pt>
    <dgm:pt modelId="{068EE3DD-88D3-4E90-981B-6DDDC06BC7D6}">
      <dgm:prSet custT="1"/>
      <dgm:spPr/>
      <dgm:t>
        <a:bodyPr/>
        <a:lstStyle/>
        <a:p>
          <a:pPr marL="108000" indent="-108000">
            <a:spcAft>
              <a:spcPts val="300"/>
            </a:spcAft>
          </a:pPr>
          <a:r>
            <a:rPr lang="en-GB" sz="1400" b="0" i="0" u="none" dirty="0" err="1"/>
            <a:t>Labor</a:t>
          </a:r>
          <a:r>
            <a:rPr lang="en-GB" sz="1400" b="0" i="0" u="none" dirty="0"/>
            <a:t> force, total</a:t>
          </a:r>
          <a:endParaRPr lang="en-GB" sz="1400" dirty="0"/>
        </a:p>
      </dgm:t>
    </dgm:pt>
    <dgm:pt modelId="{F37FB619-28F2-4A77-80E9-4FCC9EF14019}" type="parTrans" cxnId="{DDD707BA-1F2D-4CDE-BB8C-8D4A3F44B5BA}">
      <dgm:prSet/>
      <dgm:spPr/>
      <dgm:t>
        <a:bodyPr/>
        <a:lstStyle/>
        <a:p>
          <a:endParaRPr lang="en-GB"/>
        </a:p>
      </dgm:t>
    </dgm:pt>
    <dgm:pt modelId="{CED9E1C7-3EA1-419F-B495-09555FE5F079}" type="sibTrans" cxnId="{DDD707BA-1F2D-4CDE-BB8C-8D4A3F44B5BA}">
      <dgm:prSet/>
      <dgm:spPr/>
      <dgm:t>
        <a:bodyPr/>
        <a:lstStyle/>
        <a:p>
          <a:endParaRPr lang="en-GB"/>
        </a:p>
      </dgm:t>
    </dgm:pt>
    <dgm:pt modelId="{6F253059-F388-4893-A1A8-D88951F5F85B}">
      <dgm:prSet custT="1"/>
      <dgm:spPr/>
      <dgm:t>
        <a:bodyPr/>
        <a:lstStyle/>
        <a:p>
          <a:pPr marL="108000" indent="-108000">
            <a:spcAft>
              <a:spcPts val="300"/>
            </a:spcAft>
          </a:pPr>
          <a:r>
            <a:rPr lang="en-GB" sz="1400" b="0" i="0" u="none" dirty="0">
              <a:solidFill>
                <a:schemeClr val="tx1"/>
              </a:solidFill>
            </a:rPr>
            <a:t>Wage and salaried workers, total (% of total employment)</a:t>
          </a:r>
          <a:endParaRPr lang="en-GB" sz="1400" dirty="0">
            <a:solidFill>
              <a:schemeClr val="tx1"/>
            </a:solidFill>
          </a:endParaRPr>
        </a:p>
      </dgm:t>
    </dgm:pt>
    <dgm:pt modelId="{3879AA7F-210A-4B3C-BD75-7D1EB39EA6B9}" type="parTrans" cxnId="{4898EE9C-BC55-4615-9DF9-A85DA51686CB}">
      <dgm:prSet/>
      <dgm:spPr/>
      <dgm:t>
        <a:bodyPr/>
        <a:lstStyle/>
        <a:p>
          <a:endParaRPr lang="en-GB"/>
        </a:p>
      </dgm:t>
    </dgm:pt>
    <dgm:pt modelId="{80ED11B0-CD74-4D3B-BB3A-F6AAAB9A7F73}" type="sibTrans" cxnId="{4898EE9C-BC55-4615-9DF9-A85DA51686CB}">
      <dgm:prSet/>
      <dgm:spPr/>
      <dgm:t>
        <a:bodyPr/>
        <a:lstStyle/>
        <a:p>
          <a:endParaRPr lang="en-GB"/>
        </a:p>
      </dgm:t>
    </dgm:pt>
    <dgm:pt modelId="{C006DB7E-F9ED-41A3-BFE0-0057AE56DC3A}">
      <dgm:prSet custT="1"/>
      <dgm:spPr/>
      <dgm:t>
        <a:bodyPr/>
        <a:lstStyle/>
        <a:p>
          <a:pPr marL="108000" indent="-108000">
            <a:spcAft>
              <a:spcPts val="300"/>
            </a:spcAft>
          </a:pPr>
          <a:r>
            <a:rPr lang="en-GB" sz="1400" b="0" i="0" u="none" dirty="0"/>
            <a:t>Self-employed, total (% of total employment)</a:t>
          </a:r>
          <a:endParaRPr lang="en-GB" sz="1400" dirty="0"/>
        </a:p>
      </dgm:t>
    </dgm:pt>
    <dgm:pt modelId="{2AC2BD98-DEC1-48D5-9689-A6727234EB4C}" type="parTrans" cxnId="{BE9BF97D-7EDF-4350-8491-7CF026CA9C40}">
      <dgm:prSet/>
      <dgm:spPr/>
      <dgm:t>
        <a:bodyPr/>
        <a:lstStyle/>
        <a:p>
          <a:endParaRPr lang="en-GB"/>
        </a:p>
      </dgm:t>
    </dgm:pt>
    <dgm:pt modelId="{6BAD4E1A-533B-4E2A-BBE8-3B36560472B1}" type="sibTrans" cxnId="{BE9BF97D-7EDF-4350-8491-7CF026CA9C40}">
      <dgm:prSet/>
      <dgm:spPr/>
      <dgm:t>
        <a:bodyPr/>
        <a:lstStyle/>
        <a:p>
          <a:endParaRPr lang="en-GB"/>
        </a:p>
      </dgm:t>
    </dgm:pt>
    <dgm:pt modelId="{FEDAD632-EF54-47CE-A95A-DE02A1E3986D}">
      <dgm:prSet custT="1"/>
      <dgm:spPr/>
      <dgm:t>
        <a:bodyPr/>
        <a:lstStyle/>
        <a:p>
          <a:pPr marL="108000" indent="-108000">
            <a:spcAft>
              <a:spcPts val="300"/>
            </a:spcAft>
          </a:pPr>
          <a:r>
            <a:rPr lang="en-GB" sz="1400" b="0" i="0" u="none" dirty="0"/>
            <a:t>Unemployment, total (% of total </a:t>
          </a:r>
          <a:r>
            <a:rPr lang="en-GB" sz="1400" b="0" i="0" u="none" dirty="0" err="1"/>
            <a:t>labor</a:t>
          </a:r>
          <a:r>
            <a:rPr lang="en-GB" sz="1400" b="0" i="0" u="none" dirty="0"/>
            <a:t> force)</a:t>
          </a:r>
          <a:br>
            <a:rPr lang="en-GB" sz="1400" b="0" i="0" u="none" dirty="0"/>
          </a:br>
          <a:r>
            <a:rPr lang="en-GB" sz="1400" b="0" i="0" u="none" dirty="0">
              <a:solidFill>
                <a:schemeClr val="bg1">
                  <a:lumMod val="50000"/>
                </a:schemeClr>
              </a:solidFill>
            </a:rPr>
            <a:t>(Total,  male and female)</a:t>
          </a:r>
          <a:endParaRPr lang="en-GB" sz="1400" dirty="0"/>
        </a:p>
      </dgm:t>
    </dgm:pt>
    <dgm:pt modelId="{A60A93C8-9894-4869-84F9-485331A6EED4}" type="parTrans" cxnId="{9B0A9ABD-A64F-459F-8D07-C1C911A13710}">
      <dgm:prSet/>
      <dgm:spPr/>
      <dgm:t>
        <a:bodyPr/>
        <a:lstStyle/>
        <a:p>
          <a:endParaRPr lang="en-GB"/>
        </a:p>
      </dgm:t>
    </dgm:pt>
    <dgm:pt modelId="{EEE82E89-269E-4A68-85EA-BE95B21F4EB1}" type="sibTrans" cxnId="{9B0A9ABD-A64F-459F-8D07-C1C911A13710}">
      <dgm:prSet/>
      <dgm:spPr/>
      <dgm:t>
        <a:bodyPr/>
        <a:lstStyle/>
        <a:p>
          <a:endParaRPr lang="en-GB"/>
        </a:p>
      </dgm:t>
    </dgm:pt>
    <dgm:pt modelId="{84217819-2C03-4857-87DF-BE24B43A046C}">
      <dgm:prSet custT="1"/>
      <dgm:spPr/>
      <dgm:t>
        <a:bodyPr/>
        <a:lstStyle/>
        <a:p>
          <a:pPr marL="108000" indent="-108000">
            <a:spcAft>
              <a:spcPts val="300"/>
            </a:spcAft>
          </a:pPr>
          <a:r>
            <a:rPr lang="en-GB" sz="1400" b="0" i="0" u="none" dirty="0">
              <a:solidFill>
                <a:schemeClr val="bg1">
                  <a:lumMod val="50000"/>
                </a:schemeClr>
              </a:solidFill>
            </a:rPr>
            <a:t>Unemployment participation rate for ages (15-24),</a:t>
          </a:r>
          <a:endParaRPr lang="en-GB" sz="1400" dirty="0">
            <a:solidFill>
              <a:schemeClr val="bg1">
                <a:lumMod val="50000"/>
              </a:schemeClr>
            </a:solidFill>
          </a:endParaRPr>
        </a:p>
      </dgm:t>
    </dgm:pt>
    <dgm:pt modelId="{A7173A1C-252E-401A-B6A9-88AC9260ECF4}" type="parTrans" cxnId="{049EB6A7-F06F-4B87-8032-F3466C1F77A4}">
      <dgm:prSet/>
      <dgm:spPr/>
      <dgm:t>
        <a:bodyPr/>
        <a:lstStyle/>
        <a:p>
          <a:endParaRPr lang="en-GB"/>
        </a:p>
      </dgm:t>
    </dgm:pt>
    <dgm:pt modelId="{47051112-C365-49B1-ABF8-DF3013B5BA63}" type="sibTrans" cxnId="{049EB6A7-F06F-4B87-8032-F3466C1F77A4}">
      <dgm:prSet/>
      <dgm:spPr/>
      <dgm:t>
        <a:bodyPr/>
        <a:lstStyle/>
        <a:p>
          <a:endParaRPr lang="en-GB"/>
        </a:p>
      </dgm:t>
    </dgm:pt>
    <dgm:pt modelId="{74BFD5A3-16C0-4310-858E-9C309DB719DC}">
      <dgm:prSet custT="1"/>
      <dgm:spPr/>
      <dgm:t>
        <a:bodyPr/>
        <a:lstStyle/>
        <a:p>
          <a:pPr marL="108000" indent="-108000">
            <a:spcAft>
              <a:spcPts val="300"/>
            </a:spcAft>
          </a:pPr>
          <a:r>
            <a:rPr lang="en-GB" sz="1400" b="0" i="0" u="none" dirty="0"/>
            <a:t>Children in employment, total (% of children ages 7-14)</a:t>
          </a:r>
          <a:endParaRPr lang="en-GB" sz="1400" dirty="0"/>
        </a:p>
      </dgm:t>
    </dgm:pt>
    <dgm:pt modelId="{788F3E88-F867-4F56-82D9-2D130472EB57}" type="parTrans" cxnId="{BF9E9DD8-9BCC-4F4F-9FBC-B3A348DDAEF8}">
      <dgm:prSet/>
      <dgm:spPr/>
      <dgm:t>
        <a:bodyPr/>
        <a:lstStyle/>
        <a:p>
          <a:endParaRPr lang="en-GB"/>
        </a:p>
      </dgm:t>
    </dgm:pt>
    <dgm:pt modelId="{600030E7-648D-4DBD-981F-3CFBFE65EA52}" type="sibTrans" cxnId="{BF9E9DD8-9BCC-4F4F-9FBC-B3A348DDAEF8}">
      <dgm:prSet/>
      <dgm:spPr/>
      <dgm:t>
        <a:bodyPr/>
        <a:lstStyle/>
        <a:p>
          <a:endParaRPr lang="en-GB"/>
        </a:p>
      </dgm:t>
    </dgm:pt>
    <dgm:pt modelId="{9E5021B1-D065-4FDD-A03B-9650A4CA9468}">
      <dgm:prSet custT="1"/>
      <dgm:spPr/>
      <dgm:t>
        <a:bodyPr/>
        <a:lstStyle/>
        <a:p>
          <a:pPr marL="108000" indent="-108000">
            <a:lnSpc>
              <a:spcPct val="100000"/>
            </a:lnSpc>
            <a:spcAft>
              <a:spcPts val="600"/>
            </a:spcAft>
          </a:pPr>
          <a:r>
            <a:rPr lang="en-GB" sz="1400" dirty="0"/>
            <a:t>Rural population (% of total population)</a:t>
          </a:r>
        </a:p>
      </dgm:t>
    </dgm:pt>
    <dgm:pt modelId="{AE788D53-0A80-46B0-8A92-B10BFC827816}" type="parTrans" cxnId="{D4762E59-2127-449D-84AF-D0C7E08A422E}">
      <dgm:prSet/>
      <dgm:spPr/>
      <dgm:t>
        <a:bodyPr/>
        <a:lstStyle/>
        <a:p>
          <a:endParaRPr lang="en-GB"/>
        </a:p>
      </dgm:t>
    </dgm:pt>
    <dgm:pt modelId="{8D43530B-4CF6-4E10-BFC4-67985F2E1C10}" type="sibTrans" cxnId="{D4762E59-2127-449D-84AF-D0C7E08A422E}">
      <dgm:prSet/>
      <dgm:spPr/>
      <dgm:t>
        <a:bodyPr/>
        <a:lstStyle/>
        <a:p>
          <a:endParaRPr lang="en-GB"/>
        </a:p>
      </dgm:t>
    </dgm:pt>
    <dgm:pt modelId="{FD247714-8C04-4B4B-BCF1-82A93348BD3B}">
      <dgm:prSet custT="1"/>
      <dgm:spPr/>
      <dgm:t>
        <a:bodyPr/>
        <a:lstStyle/>
        <a:p>
          <a:pPr marL="108000" indent="-108000">
            <a:lnSpc>
              <a:spcPct val="100000"/>
            </a:lnSpc>
            <a:spcAft>
              <a:spcPts val="600"/>
            </a:spcAft>
          </a:pPr>
          <a:r>
            <a:rPr lang="en-GB" sz="1400" dirty="0"/>
            <a:t>Population living in slums (% of urban population)</a:t>
          </a:r>
          <a:endParaRPr lang="en-GB" sz="1000" dirty="0"/>
        </a:p>
      </dgm:t>
    </dgm:pt>
    <dgm:pt modelId="{DA768B8D-3638-4BE7-892F-2C44C1D6FEE5}" type="parTrans" cxnId="{401F4146-1AE0-4E2F-8A93-07F143F9ED49}">
      <dgm:prSet/>
      <dgm:spPr/>
      <dgm:t>
        <a:bodyPr/>
        <a:lstStyle/>
        <a:p>
          <a:endParaRPr lang="en-GB"/>
        </a:p>
      </dgm:t>
    </dgm:pt>
    <dgm:pt modelId="{735BA81D-BF8F-4DA3-B514-4EAD6E57CF5E}" type="sibTrans" cxnId="{401F4146-1AE0-4E2F-8A93-07F143F9ED49}">
      <dgm:prSet/>
      <dgm:spPr/>
      <dgm:t>
        <a:bodyPr/>
        <a:lstStyle/>
        <a:p>
          <a:endParaRPr lang="en-GB"/>
        </a:p>
      </dgm:t>
    </dgm:pt>
    <dgm:pt modelId="{0A32C66A-3CA5-4FED-A337-444BF551C9FF}">
      <dgm:prSet custT="1"/>
      <dgm:spPr/>
      <dgm:t>
        <a:bodyPr/>
        <a:lstStyle/>
        <a:p>
          <a:pPr marL="108000" indent="-108000">
            <a:lnSpc>
              <a:spcPct val="100000"/>
            </a:lnSpc>
            <a:spcAft>
              <a:spcPts val="600"/>
            </a:spcAft>
          </a:pPr>
          <a:r>
            <a:rPr lang="en-GB" sz="1400" dirty="0"/>
            <a:t>Urban population (% of total population)</a:t>
          </a:r>
          <a:endParaRPr lang="en-GB" sz="1000" dirty="0"/>
        </a:p>
      </dgm:t>
    </dgm:pt>
    <dgm:pt modelId="{7F4FCE16-1E90-48AA-B592-405E32F1D6BF}" type="parTrans" cxnId="{F36F1394-C421-47CE-A1DE-9CE626DE533D}">
      <dgm:prSet/>
      <dgm:spPr/>
      <dgm:t>
        <a:bodyPr/>
        <a:lstStyle/>
        <a:p>
          <a:endParaRPr lang="en-GB"/>
        </a:p>
      </dgm:t>
    </dgm:pt>
    <dgm:pt modelId="{94CDAA2D-9201-4B1D-B1A1-D9C30AACAADF}" type="sibTrans" cxnId="{F36F1394-C421-47CE-A1DE-9CE626DE533D}">
      <dgm:prSet/>
      <dgm:spPr/>
      <dgm:t>
        <a:bodyPr/>
        <a:lstStyle/>
        <a:p>
          <a:endParaRPr lang="en-GB"/>
        </a:p>
      </dgm:t>
    </dgm:pt>
    <dgm:pt modelId="{C7C921A3-FE3A-4009-8304-4E5511AC8DFC}">
      <dgm:prSet custT="1"/>
      <dgm:spPr/>
      <dgm:t>
        <a:bodyPr/>
        <a:lstStyle/>
        <a:p>
          <a:pPr marL="108000" indent="-108000">
            <a:lnSpc>
              <a:spcPct val="100000"/>
            </a:lnSpc>
            <a:spcAft>
              <a:spcPts val="600"/>
            </a:spcAft>
          </a:pPr>
          <a:r>
            <a:rPr lang="en-GB" sz="1400" dirty="0"/>
            <a:t>Children out of school (% of primary school age) </a:t>
          </a:r>
          <a:br>
            <a:rPr lang="en-GB" sz="1400" dirty="0"/>
          </a:br>
          <a:r>
            <a:rPr lang="en-GB" sz="1400" b="0" i="0" u="none" dirty="0">
              <a:solidFill>
                <a:schemeClr val="bg1">
                  <a:lumMod val="50000"/>
                </a:schemeClr>
              </a:solidFill>
            </a:rPr>
            <a:t>(Total, male and female)</a:t>
          </a:r>
          <a:endParaRPr lang="en-GB" sz="1000" dirty="0"/>
        </a:p>
      </dgm:t>
    </dgm:pt>
    <dgm:pt modelId="{CA967C49-ABB6-4B76-A5FF-1B33F09DF5CC}" type="parTrans" cxnId="{28DE3832-54FC-4B84-944D-48DF2CCEC0AC}">
      <dgm:prSet/>
      <dgm:spPr/>
      <dgm:t>
        <a:bodyPr/>
        <a:lstStyle/>
        <a:p>
          <a:endParaRPr lang="en-GB"/>
        </a:p>
      </dgm:t>
    </dgm:pt>
    <dgm:pt modelId="{04F238B5-CEEA-4A60-89E9-DCDB870E5294}" type="sibTrans" cxnId="{28DE3832-54FC-4B84-944D-48DF2CCEC0AC}">
      <dgm:prSet/>
      <dgm:spPr/>
      <dgm:t>
        <a:bodyPr/>
        <a:lstStyle/>
        <a:p>
          <a:endParaRPr lang="en-GB"/>
        </a:p>
      </dgm:t>
    </dgm:pt>
    <dgm:pt modelId="{C94A474E-22A8-4C16-BEE9-6A08EA45D6A7}">
      <dgm:prSet custT="1"/>
      <dgm:spPr/>
      <dgm:t>
        <a:bodyPr/>
        <a:lstStyle/>
        <a:p>
          <a:pPr marL="108000" indent="-108000">
            <a:lnSpc>
              <a:spcPct val="100000"/>
            </a:lnSpc>
            <a:spcAft>
              <a:spcPts val="600"/>
            </a:spcAft>
          </a:pPr>
          <a:r>
            <a:rPr lang="en-GB" sz="1400" b="0" i="0" u="none" dirty="0"/>
            <a:t>Adolescents out of school (% of lower secondary school age) </a:t>
          </a:r>
          <a:r>
            <a:rPr lang="en-GB" sz="1400" b="0" i="0" u="none" dirty="0">
              <a:solidFill>
                <a:schemeClr val="bg1">
                  <a:lumMod val="50000"/>
                </a:schemeClr>
              </a:solidFill>
            </a:rPr>
            <a:t>(Total, male and female)</a:t>
          </a:r>
          <a:endParaRPr lang="en-GB" sz="1000" dirty="0"/>
        </a:p>
      </dgm:t>
    </dgm:pt>
    <dgm:pt modelId="{F56925A1-302B-4EB3-9D4F-89A42793D2F9}" type="parTrans" cxnId="{6262CC46-196B-414F-843E-BDFA5D0EAB8B}">
      <dgm:prSet/>
      <dgm:spPr/>
      <dgm:t>
        <a:bodyPr/>
        <a:lstStyle/>
        <a:p>
          <a:endParaRPr lang="en-GB"/>
        </a:p>
      </dgm:t>
    </dgm:pt>
    <dgm:pt modelId="{6623DA21-3A35-4112-8D77-0CA022125B95}" type="sibTrans" cxnId="{6262CC46-196B-414F-843E-BDFA5D0EAB8B}">
      <dgm:prSet/>
      <dgm:spPr/>
      <dgm:t>
        <a:bodyPr/>
        <a:lstStyle/>
        <a:p>
          <a:endParaRPr lang="en-GB"/>
        </a:p>
      </dgm:t>
    </dgm:pt>
    <dgm:pt modelId="{9C5AB941-058D-4E45-9F20-C8EF684545DA}">
      <dgm:prSet custT="1"/>
      <dgm:spPr/>
      <dgm:t>
        <a:bodyPr/>
        <a:lstStyle/>
        <a:p>
          <a:pPr marL="108000" indent="-108000">
            <a:spcAft>
              <a:spcPts val="300"/>
            </a:spcAft>
          </a:pPr>
          <a:r>
            <a:rPr lang="en-GB" sz="1400" b="0" i="0" u="none" dirty="0">
              <a:solidFill>
                <a:schemeClr val="tx1"/>
              </a:solidFill>
            </a:rPr>
            <a:t>Vulnerable employment, total (% of total employment)</a:t>
          </a:r>
          <a:endParaRPr lang="en-GB" sz="1400" dirty="0">
            <a:solidFill>
              <a:schemeClr val="tx1"/>
            </a:solidFill>
          </a:endParaRPr>
        </a:p>
      </dgm:t>
    </dgm:pt>
    <dgm:pt modelId="{38221D1D-B120-4C68-91D6-55F266ABF87D}" type="parTrans" cxnId="{17A2481D-8591-4AAF-B056-5652D46BDCF8}">
      <dgm:prSet/>
      <dgm:spPr/>
      <dgm:t>
        <a:bodyPr/>
        <a:lstStyle/>
        <a:p>
          <a:endParaRPr lang="en-GB"/>
        </a:p>
      </dgm:t>
    </dgm:pt>
    <dgm:pt modelId="{BC1002A2-16D6-49AA-AE1E-693477FAFAC2}" type="sibTrans" cxnId="{17A2481D-8591-4AAF-B056-5652D46BDCF8}">
      <dgm:prSet/>
      <dgm:spPr/>
      <dgm:t>
        <a:bodyPr/>
        <a:lstStyle/>
        <a:p>
          <a:endParaRPr lang="en-GB"/>
        </a:p>
      </dgm:t>
    </dgm:pt>
    <dgm:pt modelId="{FCD5018B-59C6-4FCB-A00C-6FE0AC8D989B}">
      <dgm:prSet custT="1"/>
      <dgm:spPr/>
      <dgm:t>
        <a:bodyPr/>
        <a:lstStyle/>
        <a:p>
          <a:pPr marL="108000" indent="-108000">
            <a:spcAft>
              <a:spcPts val="300"/>
            </a:spcAft>
          </a:pPr>
          <a:r>
            <a:rPr lang="en-GB" sz="1400" b="0" i="0" u="none" dirty="0">
              <a:solidFill>
                <a:schemeClr val="bg1">
                  <a:lumMod val="50000"/>
                </a:schemeClr>
              </a:solidFill>
            </a:rPr>
            <a:t>Unemployment (% of total </a:t>
          </a:r>
          <a:r>
            <a:rPr lang="en-GB" sz="1400" b="0" i="0" u="none" dirty="0" err="1">
              <a:solidFill>
                <a:schemeClr val="bg1">
                  <a:lumMod val="50000"/>
                </a:schemeClr>
              </a:solidFill>
            </a:rPr>
            <a:t>labor</a:t>
          </a:r>
          <a:r>
            <a:rPr lang="en-GB" sz="1400" b="0" i="0" u="none" dirty="0">
              <a:solidFill>
                <a:schemeClr val="bg1">
                  <a:lumMod val="50000"/>
                </a:schemeClr>
              </a:solidFill>
            </a:rPr>
            <a:t> force with advanced, intermediate or basic education)</a:t>
          </a:r>
          <a:endParaRPr lang="en-GB" sz="1400" dirty="0">
            <a:solidFill>
              <a:schemeClr val="bg1">
                <a:lumMod val="50000"/>
              </a:schemeClr>
            </a:solidFill>
          </a:endParaRPr>
        </a:p>
      </dgm:t>
    </dgm:pt>
    <dgm:pt modelId="{1F0A8B9D-385D-4179-980A-D2CEBFC45184}" type="parTrans" cxnId="{59A2366F-BE71-48D1-8D43-A88EA8E7EAEE}">
      <dgm:prSet/>
      <dgm:spPr/>
      <dgm:t>
        <a:bodyPr/>
        <a:lstStyle/>
        <a:p>
          <a:endParaRPr lang="en-GB"/>
        </a:p>
      </dgm:t>
    </dgm:pt>
    <dgm:pt modelId="{A5B478C2-F4C1-40AE-B9F0-B4B4B7575155}" type="sibTrans" cxnId="{59A2366F-BE71-48D1-8D43-A88EA8E7EAEE}">
      <dgm:prSet/>
      <dgm:spPr/>
      <dgm:t>
        <a:bodyPr/>
        <a:lstStyle/>
        <a:p>
          <a:endParaRPr lang="en-GB"/>
        </a:p>
      </dgm:t>
    </dgm:pt>
    <dgm:pt modelId="{E414634E-2934-419E-9F79-6A2C6431FF05}">
      <dgm:prSet custT="1"/>
      <dgm:spPr/>
      <dgm:t>
        <a:bodyPr/>
        <a:lstStyle/>
        <a:p>
          <a:pPr marL="108000" indent="-108000">
            <a:lnSpc>
              <a:spcPct val="100000"/>
            </a:lnSpc>
            <a:spcAft>
              <a:spcPts val="300"/>
            </a:spcAft>
          </a:pPr>
          <a:r>
            <a:rPr lang="en-GB" sz="1400" kern="1200" dirty="0"/>
            <a:t>Imports of goods and services    (% of GDP)</a:t>
          </a:r>
        </a:p>
      </dgm:t>
    </dgm:pt>
    <dgm:pt modelId="{5A2A8400-DBB1-4F19-8788-46DDC3B2B214}" type="parTrans" cxnId="{5F0BEC36-A41A-4136-B134-FEA5C4BC0443}">
      <dgm:prSet/>
      <dgm:spPr/>
      <dgm:t>
        <a:bodyPr/>
        <a:lstStyle/>
        <a:p>
          <a:endParaRPr lang="en-GB"/>
        </a:p>
      </dgm:t>
    </dgm:pt>
    <dgm:pt modelId="{87FC7907-6A11-4A86-A7A1-9FB197F8E42A}" type="sibTrans" cxnId="{5F0BEC36-A41A-4136-B134-FEA5C4BC0443}">
      <dgm:prSet/>
      <dgm:spPr/>
      <dgm:t>
        <a:bodyPr/>
        <a:lstStyle/>
        <a:p>
          <a:endParaRPr lang="en-GB"/>
        </a:p>
      </dgm:t>
    </dgm:pt>
    <dgm:pt modelId="{ED85E1B3-204E-4636-AD0F-2BA5E07A9CEC}">
      <dgm:prSet custT="1"/>
      <dgm:spPr/>
      <dgm:t>
        <a:bodyPr/>
        <a:lstStyle/>
        <a:p>
          <a:pPr marL="108000" indent="-108000">
            <a:lnSpc>
              <a:spcPct val="100000"/>
            </a:lnSpc>
            <a:spcAft>
              <a:spcPts val="300"/>
            </a:spcAft>
          </a:pPr>
          <a:r>
            <a:rPr lang="en-GB" sz="1400" kern="1200" dirty="0"/>
            <a:t>Exports of goods and services    (% of GDP)</a:t>
          </a:r>
        </a:p>
      </dgm:t>
    </dgm:pt>
    <dgm:pt modelId="{F37CE4B6-A39F-4334-83C3-A371CF8FE6DC}" type="parTrans" cxnId="{1C8F74C5-9605-48A7-AB8F-77CBD398A009}">
      <dgm:prSet/>
      <dgm:spPr/>
      <dgm:t>
        <a:bodyPr/>
        <a:lstStyle/>
        <a:p>
          <a:endParaRPr lang="en-GB"/>
        </a:p>
      </dgm:t>
    </dgm:pt>
    <dgm:pt modelId="{874A5F75-4108-4D54-AA38-8541989D7A17}" type="sibTrans" cxnId="{1C8F74C5-9605-48A7-AB8F-77CBD398A009}">
      <dgm:prSet/>
      <dgm:spPr/>
      <dgm:t>
        <a:bodyPr/>
        <a:lstStyle/>
        <a:p>
          <a:endParaRPr lang="en-GB"/>
        </a:p>
      </dgm:t>
    </dgm:pt>
    <dgm:pt modelId="{79803A15-5ECE-49BB-A72D-E6458B3FB4D5}">
      <dgm:prSet custT="1"/>
      <dgm:spPr/>
      <dgm:t>
        <a:bodyPr/>
        <a:lstStyle/>
        <a:p>
          <a:pPr marL="108000" indent="-108000">
            <a:lnSpc>
              <a:spcPct val="100000"/>
            </a:lnSpc>
            <a:spcAft>
              <a:spcPts val="300"/>
            </a:spcAft>
          </a:pPr>
          <a:r>
            <a:rPr lang="en-GB" sz="1400" kern="1200" dirty="0"/>
            <a:t>Foreign direct investment, net inflows (</a:t>
          </a:r>
          <a:r>
            <a:rPr lang="en-GB" sz="1400" kern="1200" dirty="0" err="1"/>
            <a:t>BoP</a:t>
          </a:r>
          <a:r>
            <a:rPr lang="en-GB" sz="1400" kern="1200" dirty="0"/>
            <a:t>, current US$)</a:t>
          </a:r>
        </a:p>
      </dgm:t>
    </dgm:pt>
    <dgm:pt modelId="{3E69EAE1-3E57-465A-A5DF-E1AC14B80650}" type="parTrans" cxnId="{B473C568-4BA4-4AFD-A19B-8287ADCA68C9}">
      <dgm:prSet/>
      <dgm:spPr/>
      <dgm:t>
        <a:bodyPr/>
        <a:lstStyle/>
        <a:p>
          <a:endParaRPr lang="en-GB"/>
        </a:p>
      </dgm:t>
    </dgm:pt>
    <dgm:pt modelId="{41572FA9-2030-410F-93BA-497083BBF4DF}" type="sibTrans" cxnId="{B473C568-4BA4-4AFD-A19B-8287ADCA68C9}">
      <dgm:prSet/>
      <dgm:spPr/>
      <dgm:t>
        <a:bodyPr/>
        <a:lstStyle/>
        <a:p>
          <a:endParaRPr lang="en-GB"/>
        </a:p>
      </dgm:t>
    </dgm:pt>
    <dgm:pt modelId="{371FFE05-7FE0-4854-AB73-5386B1DD3E47}">
      <dgm:prSet custT="1"/>
      <dgm:spPr/>
      <dgm:t>
        <a:bodyPr/>
        <a:lstStyle/>
        <a:p>
          <a:pPr marL="108000" indent="-108000">
            <a:lnSpc>
              <a:spcPct val="100000"/>
            </a:lnSpc>
            <a:spcAft>
              <a:spcPts val="600"/>
            </a:spcAft>
          </a:pPr>
          <a:r>
            <a:rPr lang="pt-BR" sz="1400" dirty="0" err="1">
              <a:solidFill>
                <a:schemeClr val="tx1"/>
              </a:solidFill>
            </a:rPr>
            <a:t>Population</a:t>
          </a:r>
          <a:r>
            <a:rPr lang="pt-BR" sz="1400" dirty="0">
              <a:solidFill>
                <a:schemeClr val="tx1"/>
              </a:solidFill>
            </a:rPr>
            <a:t> </a:t>
          </a:r>
          <a:br>
            <a:rPr lang="pt-BR" sz="1400" dirty="0">
              <a:solidFill>
                <a:schemeClr val="tx1"/>
              </a:solidFill>
            </a:rPr>
          </a:br>
          <a:r>
            <a:rPr lang="pt-BR" sz="1400" dirty="0">
              <a:solidFill>
                <a:schemeClr val="tx1"/>
              </a:solidFill>
            </a:rPr>
            <a:t>(total</a:t>
          </a:r>
          <a:r>
            <a:rPr lang="pt-BR" sz="1400" dirty="0">
              <a:solidFill>
                <a:schemeClr val="bg1">
                  <a:lumMod val="50000"/>
                </a:schemeClr>
              </a:solidFill>
            </a:rPr>
            <a:t>, </a:t>
          </a:r>
          <a:r>
            <a:rPr lang="en-GB" sz="1400" dirty="0">
              <a:solidFill>
                <a:schemeClr val="bg1">
                  <a:lumMod val="50000"/>
                </a:schemeClr>
              </a:solidFill>
            </a:rPr>
            <a:t>male and female</a:t>
          </a:r>
          <a:r>
            <a:rPr lang="en-GB" sz="1400" dirty="0">
              <a:solidFill>
                <a:schemeClr val="tx1"/>
              </a:solidFill>
            </a:rPr>
            <a:t>)</a:t>
          </a:r>
        </a:p>
      </dgm:t>
    </dgm:pt>
    <dgm:pt modelId="{E71F15C6-7F30-473C-A593-16028C6E70F4}" type="parTrans" cxnId="{1DA4A90C-AFEB-4334-900B-80AFBD22ABA0}">
      <dgm:prSet/>
      <dgm:spPr/>
      <dgm:t>
        <a:bodyPr/>
        <a:lstStyle/>
        <a:p>
          <a:endParaRPr lang="en-GB"/>
        </a:p>
      </dgm:t>
    </dgm:pt>
    <dgm:pt modelId="{6271FA23-97EE-45FB-9019-FDB7CA85FCB3}" type="sibTrans" cxnId="{1DA4A90C-AFEB-4334-900B-80AFBD22ABA0}">
      <dgm:prSet/>
      <dgm:spPr/>
      <dgm:t>
        <a:bodyPr/>
        <a:lstStyle/>
        <a:p>
          <a:endParaRPr lang="en-GB"/>
        </a:p>
      </dgm:t>
    </dgm:pt>
    <dgm:pt modelId="{1DADE3CE-E8E2-4389-BBE2-69B01FB5E14C}">
      <dgm:prSet custT="1"/>
      <dgm:spPr/>
      <dgm:t>
        <a:bodyPr/>
        <a:lstStyle/>
        <a:p>
          <a:pPr marL="108000" indent="-108000">
            <a:lnSpc>
              <a:spcPct val="100000"/>
            </a:lnSpc>
            <a:spcAft>
              <a:spcPts val="300"/>
            </a:spcAft>
          </a:pPr>
          <a:r>
            <a:rPr lang="en-GB" sz="1400" kern="1200" dirty="0"/>
            <a:t>GDP per capita growth (annual %)</a:t>
          </a:r>
        </a:p>
      </dgm:t>
    </dgm:pt>
    <dgm:pt modelId="{20163A45-4FA4-4C54-96C7-06EBBDCF69D8}" type="parTrans" cxnId="{C885BD19-59BA-492F-9B28-9B1A0DA31C3B}">
      <dgm:prSet/>
      <dgm:spPr/>
      <dgm:t>
        <a:bodyPr/>
        <a:lstStyle/>
        <a:p>
          <a:endParaRPr lang="en-GB"/>
        </a:p>
      </dgm:t>
    </dgm:pt>
    <dgm:pt modelId="{2ACEF7E8-9AEA-41D2-B2FE-EAFB76DCFBAE}" type="sibTrans" cxnId="{C885BD19-59BA-492F-9B28-9B1A0DA31C3B}">
      <dgm:prSet/>
      <dgm:spPr/>
      <dgm:t>
        <a:bodyPr/>
        <a:lstStyle/>
        <a:p>
          <a:endParaRPr lang="en-GB"/>
        </a:p>
      </dgm:t>
    </dgm:pt>
    <dgm:pt modelId="{38326163-D5CF-4C67-BD98-CB005477D755}">
      <dgm:prSet custT="1"/>
      <dgm:spPr/>
      <dgm:t>
        <a:bodyPr/>
        <a:lstStyle/>
        <a:p>
          <a:pPr marL="108000" indent="-108000">
            <a:spcAft>
              <a:spcPts val="300"/>
            </a:spcAft>
          </a:pPr>
          <a:r>
            <a:rPr lang="en-GB" sz="1400" dirty="0">
              <a:solidFill>
                <a:schemeClr val="tx1"/>
              </a:solidFill>
            </a:rPr>
            <a:t>Employers, total (% of total employment)</a:t>
          </a:r>
        </a:p>
      </dgm:t>
    </dgm:pt>
    <dgm:pt modelId="{2DDBC235-BD4D-4790-A578-72D391FBC405}" type="parTrans" cxnId="{D81A19DA-8356-412F-A549-8CF1543D7430}">
      <dgm:prSet/>
      <dgm:spPr/>
      <dgm:t>
        <a:bodyPr/>
        <a:lstStyle/>
        <a:p>
          <a:endParaRPr lang="en-GB"/>
        </a:p>
      </dgm:t>
    </dgm:pt>
    <dgm:pt modelId="{DDB7A303-657C-47D4-953F-592C36875608}" type="sibTrans" cxnId="{D81A19DA-8356-412F-A549-8CF1543D7430}">
      <dgm:prSet/>
      <dgm:spPr/>
      <dgm:t>
        <a:bodyPr/>
        <a:lstStyle/>
        <a:p>
          <a:endParaRPr lang="en-GB"/>
        </a:p>
      </dgm:t>
    </dgm:pt>
    <dgm:pt modelId="{B0D5F3E7-FA4D-4FCE-A8B8-88CC793BB84A}">
      <dgm:prSet custT="1"/>
      <dgm:spPr/>
      <dgm:t>
        <a:bodyPr/>
        <a:lstStyle/>
        <a:p>
          <a:pPr marL="108000" indent="-108000">
            <a:lnSpc>
              <a:spcPct val="100000"/>
            </a:lnSpc>
            <a:spcAft>
              <a:spcPts val="300"/>
            </a:spcAft>
          </a:pPr>
          <a:r>
            <a:rPr lang="en-GB" sz="1400" kern="1200" dirty="0"/>
            <a:t>Trade (% of GDP)</a:t>
          </a:r>
        </a:p>
      </dgm:t>
    </dgm:pt>
    <dgm:pt modelId="{B03B6C34-6AE3-4A91-8321-B3EA4E7AB258}" type="parTrans" cxnId="{8CFE32A8-8AA2-49C3-91F0-379529127176}">
      <dgm:prSet/>
      <dgm:spPr/>
    </dgm:pt>
    <dgm:pt modelId="{7540C3DE-544D-4B6E-AC6F-292E96279204}" type="sibTrans" cxnId="{8CFE32A8-8AA2-49C3-91F0-379529127176}">
      <dgm:prSet/>
      <dgm:spPr/>
    </dgm:pt>
    <dgm:pt modelId="{DDA19DC2-ED2E-4533-AB50-3FCF7698AD17}">
      <dgm:prSet custT="1"/>
      <dgm:spPr/>
      <dgm:t>
        <a:bodyPr/>
        <a:lstStyle/>
        <a:p>
          <a:pPr marL="108000" indent="-108000">
            <a:spcAft>
              <a:spcPts val="300"/>
            </a:spcAft>
          </a:pPr>
          <a:r>
            <a:rPr lang="en-GB" sz="1400" dirty="0"/>
            <a:t>Informal employment (% of total non-agricultural employment)</a:t>
          </a:r>
        </a:p>
      </dgm:t>
    </dgm:pt>
    <dgm:pt modelId="{169F4B7D-6C54-4955-92DD-61CB2614AB14}" type="parTrans" cxnId="{7C2553A0-C88B-4FB1-A5A5-91FBB924AE16}">
      <dgm:prSet/>
      <dgm:spPr/>
    </dgm:pt>
    <dgm:pt modelId="{27149D0E-67AC-49CE-8D80-DB31A7B6E56B}" type="sibTrans" cxnId="{7C2553A0-C88B-4FB1-A5A5-91FBB924AE16}">
      <dgm:prSet/>
      <dgm:spPr/>
    </dgm:pt>
    <dgm:pt modelId="{A9BD84D8-E207-44DB-ACA1-4864B865E55C}">
      <dgm:prSet custT="1"/>
      <dgm:spPr/>
      <dgm:t>
        <a:bodyPr/>
        <a:lstStyle/>
        <a:p>
          <a:pPr marL="108000" indent="-108000">
            <a:spcAft>
              <a:spcPts val="300"/>
            </a:spcAft>
          </a:pPr>
          <a:r>
            <a:rPr lang="en-GB" sz="1400" b="0" i="0" u="none" dirty="0" err="1"/>
            <a:t>Labor</a:t>
          </a:r>
          <a:r>
            <a:rPr lang="en-GB" sz="1400" b="0" i="0" u="none" dirty="0"/>
            <a:t> force participation rate for ages </a:t>
          </a:r>
          <a:r>
            <a:rPr lang="en-GB" sz="1400" b="0" i="0" u="none" dirty="0">
              <a:solidFill>
                <a:schemeClr val="bg1">
                  <a:lumMod val="50000"/>
                </a:schemeClr>
              </a:solidFill>
            </a:rPr>
            <a:t>(15-24, 24-64, 64+)</a:t>
          </a:r>
          <a:endParaRPr lang="en-GB" sz="1400" dirty="0"/>
        </a:p>
      </dgm:t>
    </dgm:pt>
    <dgm:pt modelId="{4D88B1A8-0F40-4187-8FA1-87C9054259F0}" type="parTrans" cxnId="{708980DD-1625-41CF-8E76-59BBBE0388FF}">
      <dgm:prSet/>
      <dgm:spPr/>
    </dgm:pt>
    <dgm:pt modelId="{7F9CC4EA-633D-466D-93B9-0344EEA8251F}" type="sibTrans" cxnId="{708980DD-1625-41CF-8E76-59BBBE0388FF}">
      <dgm:prSet/>
      <dgm:spPr/>
    </dgm:pt>
    <dgm:pt modelId="{DDB7FDF6-9F1F-45AE-8359-53729A01D678}">
      <dgm:prSet custT="1"/>
      <dgm:spPr/>
      <dgm:t>
        <a:bodyPr/>
        <a:lstStyle/>
        <a:p>
          <a:pPr marL="108000" indent="-108000">
            <a:lnSpc>
              <a:spcPct val="100000"/>
            </a:lnSpc>
            <a:spcAft>
              <a:spcPts val="600"/>
            </a:spcAft>
          </a:pPr>
          <a:r>
            <a:rPr lang="en-GB" sz="1400" dirty="0">
              <a:solidFill>
                <a:schemeClr val="tx1"/>
              </a:solidFill>
            </a:rPr>
            <a:t>Poverty headcount ratio at $1.90 a day (2011 PPP) (% of population)</a:t>
          </a:r>
        </a:p>
      </dgm:t>
    </dgm:pt>
    <dgm:pt modelId="{C79B8186-4C49-4BAE-BDA2-3AAA958755F1}" type="parTrans" cxnId="{455618A2-8F42-454F-B5F1-1177EBBB5B16}">
      <dgm:prSet/>
      <dgm:spPr/>
    </dgm:pt>
    <dgm:pt modelId="{43B7980B-9966-4EA2-88E8-E7CAD1D7D841}" type="sibTrans" cxnId="{455618A2-8F42-454F-B5F1-1177EBBB5B16}">
      <dgm:prSet/>
      <dgm:spPr/>
    </dgm:pt>
    <dgm:pt modelId="{FCEE757E-6D6F-400E-9D61-1D15CB04C858}">
      <dgm:prSet custT="1"/>
      <dgm:spPr/>
      <dgm:t>
        <a:bodyPr/>
        <a:lstStyle/>
        <a:p>
          <a:pPr marL="108000" indent="-108000">
            <a:lnSpc>
              <a:spcPct val="100000"/>
            </a:lnSpc>
            <a:spcAft>
              <a:spcPts val="600"/>
            </a:spcAft>
          </a:pPr>
          <a:r>
            <a:rPr lang="en-GB" sz="1400" dirty="0">
              <a:solidFill>
                <a:schemeClr val="tx1"/>
              </a:solidFill>
            </a:rPr>
            <a:t>Individuals using the Internet (% of population)</a:t>
          </a:r>
        </a:p>
      </dgm:t>
    </dgm:pt>
    <dgm:pt modelId="{C7CAC571-9225-4689-A03F-3DABCFAC4DFE}" type="parTrans" cxnId="{4F2A723B-F22C-494F-8DCC-796499305CA1}">
      <dgm:prSet/>
      <dgm:spPr/>
    </dgm:pt>
    <dgm:pt modelId="{73165193-DC12-462E-B0BB-BB3CE6C77774}" type="sibTrans" cxnId="{4F2A723B-F22C-494F-8DCC-796499305CA1}">
      <dgm:prSet/>
      <dgm:spPr/>
    </dgm:pt>
    <dgm:pt modelId="{64E8B9DD-5402-4B92-B6A7-C487394CE44E}" type="pres">
      <dgm:prSet presAssocID="{A143A07A-01BB-4E6A-BF0D-2B3AD4623D26}" presName="Name0" presStyleCnt="0">
        <dgm:presLayoutVars>
          <dgm:dir/>
          <dgm:animLvl val="lvl"/>
          <dgm:resizeHandles val="exact"/>
        </dgm:presLayoutVars>
      </dgm:prSet>
      <dgm:spPr/>
    </dgm:pt>
    <dgm:pt modelId="{6CE86C78-8E0B-4BCC-8F2E-E685B23D4F40}" type="pres">
      <dgm:prSet presAssocID="{026F0D76-A387-4554-988B-7E32C6A78A63}" presName="composite" presStyleCnt="0"/>
      <dgm:spPr/>
    </dgm:pt>
    <dgm:pt modelId="{FBD9A30E-4366-462F-8D93-01932358B1A3}" type="pres">
      <dgm:prSet presAssocID="{026F0D76-A387-4554-988B-7E32C6A78A63}" presName="parTx" presStyleLbl="alignNode1" presStyleIdx="0" presStyleCnt="4" custScaleX="169759" custScaleY="102044">
        <dgm:presLayoutVars>
          <dgm:chMax val="0"/>
          <dgm:chPref val="0"/>
          <dgm:bulletEnabled val="1"/>
        </dgm:presLayoutVars>
      </dgm:prSet>
      <dgm:spPr/>
    </dgm:pt>
    <dgm:pt modelId="{BA955BD5-F94A-4E88-B049-CC6A42D820DB}" type="pres">
      <dgm:prSet presAssocID="{026F0D76-A387-4554-988B-7E32C6A78A63}" presName="desTx" presStyleLbl="alignAccFollowNode1" presStyleIdx="0" presStyleCnt="4" custScaleX="169154" custScaleY="99853">
        <dgm:presLayoutVars>
          <dgm:bulletEnabled val="1"/>
        </dgm:presLayoutVars>
      </dgm:prSet>
      <dgm:spPr/>
    </dgm:pt>
    <dgm:pt modelId="{C7800982-5A20-4C1D-9CE7-D592A0ABC5BB}" type="pres">
      <dgm:prSet presAssocID="{BAC6D9C1-6523-43BD-AFF0-7975D73646D4}" presName="space" presStyleCnt="0"/>
      <dgm:spPr/>
    </dgm:pt>
    <dgm:pt modelId="{0059ABE0-0F1F-4C24-9BD2-FC0B6EEBEEDB}" type="pres">
      <dgm:prSet presAssocID="{28C72D3E-A53E-42E9-B994-8F5746EF1F27}" presName="composite" presStyleCnt="0"/>
      <dgm:spPr/>
    </dgm:pt>
    <dgm:pt modelId="{AAFCC219-2912-4BAC-85ED-4846BAAF1E6B}" type="pres">
      <dgm:prSet presAssocID="{28C72D3E-A53E-42E9-B994-8F5746EF1F27}" presName="parTx" presStyleLbl="alignNode1" presStyleIdx="1" presStyleCnt="4" custScaleX="169759" custScaleY="102044">
        <dgm:presLayoutVars>
          <dgm:chMax val="0"/>
          <dgm:chPref val="0"/>
          <dgm:bulletEnabled val="1"/>
        </dgm:presLayoutVars>
      </dgm:prSet>
      <dgm:spPr/>
    </dgm:pt>
    <dgm:pt modelId="{885EC250-B585-4649-83CA-818FE2F56902}" type="pres">
      <dgm:prSet presAssocID="{28C72D3E-A53E-42E9-B994-8F5746EF1F27}" presName="desTx" presStyleLbl="alignAccFollowNode1" presStyleIdx="1" presStyleCnt="4" custScaleX="169154">
        <dgm:presLayoutVars>
          <dgm:bulletEnabled val="1"/>
        </dgm:presLayoutVars>
      </dgm:prSet>
      <dgm:spPr/>
    </dgm:pt>
    <dgm:pt modelId="{5DAC94BE-FEAF-4BC0-8028-1EFA912377EE}" type="pres">
      <dgm:prSet presAssocID="{87E604F6-1066-458F-B024-9E03E572EB76}" presName="space" presStyleCnt="0"/>
      <dgm:spPr/>
    </dgm:pt>
    <dgm:pt modelId="{0F7622B3-C2C2-4334-ADD3-50ACED38311B}" type="pres">
      <dgm:prSet presAssocID="{D5AD7205-43B4-4957-B1D4-725D52910EB5}" presName="composite" presStyleCnt="0"/>
      <dgm:spPr/>
    </dgm:pt>
    <dgm:pt modelId="{6D2ED6CD-6174-4D46-A26F-12096144F066}" type="pres">
      <dgm:prSet presAssocID="{D5AD7205-43B4-4957-B1D4-725D52910EB5}" presName="parTx" presStyleLbl="alignNode1" presStyleIdx="2" presStyleCnt="4" custScaleX="169759" custScaleY="102044">
        <dgm:presLayoutVars>
          <dgm:chMax val="0"/>
          <dgm:chPref val="0"/>
          <dgm:bulletEnabled val="1"/>
        </dgm:presLayoutVars>
      </dgm:prSet>
      <dgm:spPr/>
    </dgm:pt>
    <dgm:pt modelId="{813C4196-DFA9-4851-ADDF-40C6F1AB0F62}" type="pres">
      <dgm:prSet presAssocID="{D5AD7205-43B4-4957-B1D4-725D52910EB5}" presName="desTx" presStyleLbl="alignAccFollowNode1" presStyleIdx="2" presStyleCnt="4" custScaleX="169154">
        <dgm:presLayoutVars>
          <dgm:bulletEnabled val="1"/>
        </dgm:presLayoutVars>
      </dgm:prSet>
      <dgm:spPr/>
    </dgm:pt>
    <dgm:pt modelId="{6B69B2D8-035C-4674-9202-0415EDF8E999}" type="pres">
      <dgm:prSet presAssocID="{3CBDF32A-842D-4D47-801D-D2B2DCAE321E}" presName="space" presStyleCnt="0"/>
      <dgm:spPr/>
    </dgm:pt>
    <dgm:pt modelId="{5FDEF906-BAC8-4F59-83B2-ABFCCCBCE183}" type="pres">
      <dgm:prSet presAssocID="{58C044E0-79AE-4363-833A-D4C04A3ACC53}" presName="composite" presStyleCnt="0"/>
      <dgm:spPr/>
    </dgm:pt>
    <dgm:pt modelId="{D7B7FB25-E79C-4DC6-A81A-89970DAA4FE5}" type="pres">
      <dgm:prSet presAssocID="{58C044E0-79AE-4363-833A-D4C04A3ACC53}" presName="parTx" presStyleLbl="alignNode1" presStyleIdx="3" presStyleCnt="4" custScaleX="169759" custScaleY="102044">
        <dgm:presLayoutVars>
          <dgm:chMax val="0"/>
          <dgm:chPref val="0"/>
          <dgm:bulletEnabled val="1"/>
        </dgm:presLayoutVars>
      </dgm:prSet>
      <dgm:spPr/>
    </dgm:pt>
    <dgm:pt modelId="{CD0C8B6B-E8AD-4BF9-90A7-408BDC1C558F}" type="pres">
      <dgm:prSet presAssocID="{58C044E0-79AE-4363-833A-D4C04A3ACC53}" presName="desTx" presStyleLbl="alignAccFollowNode1" presStyleIdx="3" presStyleCnt="4" custScaleX="169154">
        <dgm:presLayoutVars>
          <dgm:bulletEnabled val="1"/>
        </dgm:presLayoutVars>
      </dgm:prSet>
      <dgm:spPr/>
    </dgm:pt>
  </dgm:ptLst>
  <dgm:cxnLst>
    <dgm:cxn modelId="{1CA11201-D42D-4646-AEE5-0A5DCD31E5D6}" type="presOf" srcId="{EFD1B449-F449-486C-833A-267949C096B5}" destId="{885EC250-B585-4649-83CA-818FE2F56902}" srcOrd="0" destOrd="3" presId="urn:microsoft.com/office/officeart/2005/8/layout/hList1"/>
    <dgm:cxn modelId="{6831B901-D66B-40B5-A7A6-2E26DCE75C47}" type="presOf" srcId="{58C044E0-79AE-4363-833A-D4C04A3ACC53}" destId="{D7B7FB25-E79C-4DC6-A81A-89970DAA4FE5}" srcOrd="0" destOrd="0" presId="urn:microsoft.com/office/officeart/2005/8/layout/hList1"/>
    <dgm:cxn modelId="{EB54F903-CB1C-4653-87B3-32EAF9451F46}" type="presOf" srcId="{371FFE05-7FE0-4854-AB73-5386B1DD3E47}" destId="{CD0C8B6B-E8AD-4BF9-90A7-408BDC1C558F}" srcOrd="0" destOrd="0" presId="urn:microsoft.com/office/officeart/2005/8/layout/hList1"/>
    <dgm:cxn modelId="{0BB4EF08-7FC7-4272-8E0D-C5A1C7F79B80}" srcId="{58C044E0-79AE-4363-833A-D4C04A3ACC53}" destId="{3CB6D9BF-13F0-404E-B58C-88A600A1BC2C}" srcOrd="1" destOrd="0" parTransId="{B0F505F1-E704-49E9-91FE-2C0A27482290}" sibTransId="{47E65AE1-A5A7-4F03-A14B-2C51D1A10C79}"/>
    <dgm:cxn modelId="{4DD6820B-37A0-4308-96BC-32F017225895}" srcId="{28C72D3E-A53E-42E9-B994-8F5746EF1F27}" destId="{94181E22-8CE9-45A6-8FD0-E3676D0BA645}" srcOrd="0" destOrd="0" parTransId="{71B63378-E941-406D-A62F-B23AB119697C}" sibTransId="{EEE932D1-B97E-4AE3-8EAD-9988C5372CD9}"/>
    <dgm:cxn modelId="{1DA4A90C-AFEB-4334-900B-80AFBD22ABA0}" srcId="{58C044E0-79AE-4363-833A-D4C04A3ACC53}" destId="{371FFE05-7FE0-4854-AB73-5386B1DD3E47}" srcOrd="0" destOrd="0" parTransId="{E71F15C6-7F30-473C-A593-16028C6E70F4}" sibTransId="{6271FA23-97EE-45FB-9019-FDB7CA85FCB3}"/>
    <dgm:cxn modelId="{10F3BD0D-9416-4AC8-A7A3-4517056EF621}" type="presOf" srcId="{C94A474E-22A8-4C16-BEE9-6A08EA45D6A7}" destId="{813C4196-DFA9-4851-ADDF-40C6F1AB0F62}" srcOrd="0" destOrd="2" presId="urn:microsoft.com/office/officeart/2005/8/layout/hList1"/>
    <dgm:cxn modelId="{B98D890E-DB6D-404F-B2C0-676A25345EF9}" type="presOf" srcId="{FD247714-8C04-4B4B-BCF1-82A93348BD3B}" destId="{813C4196-DFA9-4851-ADDF-40C6F1AB0F62}" srcOrd="0" destOrd="5" presId="urn:microsoft.com/office/officeart/2005/8/layout/hList1"/>
    <dgm:cxn modelId="{45C4A511-8F00-4696-ABD5-63EFEAB5923B}" srcId="{28C72D3E-A53E-42E9-B994-8F5746EF1F27}" destId="{E02298EB-1884-4BD4-8DCA-D5089734EEC7}" srcOrd="1" destOrd="0" parTransId="{9CA08B8C-FC7E-4DBC-AFC9-120C8AFE0EEB}" sibTransId="{F34CF6C5-EF7E-4622-A03B-89AB272E15F0}"/>
    <dgm:cxn modelId="{06172914-C1CF-48DF-BC95-D5CC465C3A30}" type="presOf" srcId="{84217819-2C03-4857-87DF-BE24B43A046C}" destId="{BA955BD5-F94A-4E88-B049-CC6A42D820DB}" srcOrd="0" destOrd="8" presId="urn:microsoft.com/office/officeart/2005/8/layout/hList1"/>
    <dgm:cxn modelId="{5AC13C19-7299-47D5-8A1D-A53A4FC9F7CE}" srcId="{28C72D3E-A53E-42E9-B994-8F5746EF1F27}" destId="{9B73E6E2-CE61-4F80-8B05-0DE9AF3D849A}" srcOrd="6" destOrd="0" parTransId="{8FF84EFA-7086-4E2B-9852-4A63361C8F26}" sibTransId="{40585383-C466-4EB0-9D05-3EB28BD857D3}"/>
    <dgm:cxn modelId="{C885BD19-59BA-492F-9B28-9B1A0DA31C3B}" srcId="{28C72D3E-A53E-42E9-B994-8F5746EF1F27}" destId="{1DADE3CE-E8E2-4389-BBE2-69B01FB5E14C}" srcOrd="2" destOrd="0" parTransId="{20163A45-4FA4-4C54-96C7-06EBBDCF69D8}" sibTransId="{2ACEF7E8-9AEA-41D2-B2FE-EAFB76DCFBAE}"/>
    <dgm:cxn modelId="{EB1CF41B-3C45-4135-9E17-CD36AE538ADF}" type="presOf" srcId="{E414634E-2934-419E-9F79-6A2C6431FF05}" destId="{885EC250-B585-4649-83CA-818FE2F56902}" srcOrd="0" destOrd="10" presId="urn:microsoft.com/office/officeart/2005/8/layout/hList1"/>
    <dgm:cxn modelId="{17A2481D-8591-4AAF-B056-5652D46BDCF8}" srcId="{026F0D76-A387-4554-988B-7E32C6A78A63}" destId="{9C5AB941-058D-4E45-9F20-C8EF684545DA}" srcOrd="3" destOrd="0" parTransId="{38221D1D-B120-4C68-91D6-55F266ABF87D}" sibTransId="{BC1002A2-16D6-49AA-AE1E-693477FAFAC2}"/>
    <dgm:cxn modelId="{A2CE1025-032A-41CF-AC83-2B2F74401A5E}" srcId="{58C044E0-79AE-4363-833A-D4C04A3ACC53}" destId="{1F010BBD-B183-4456-BBCE-FB142E9A81C7}" srcOrd="6" destOrd="0" parTransId="{1D39F356-B009-44EF-A037-413633E13B08}" sibTransId="{20C141AB-7FA3-4DE7-B885-50673148D577}"/>
    <dgm:cxn modelId="{28DE3832-54FC-4B84-944D-48DF2CCEC0AC}" srcId="{D5AD7205-43B4-4957-B1D4-725D52910EB5}" destId="{C7C921A3-FE3A-4009-8304-4E5511AC8DFC}" srcOrd="1" destOrd="0" parTransId="{CA967C49-ABB6-4B76-A5FF-1B33F09DF5CC}" sibTransId="{04F238B5-CEEA-4A60-89E9-DCDB870E5294}"/>
    <dgm:cxn modelId="{1090F535-1480-432C-8D17-604D2486A831}" type="presOf" srcId="{E02298EB-1884-4BD4-8DCA-D5089734EEC7}" destId="{885EC250-B585-4649-83CA-818FE2F56902}" srcOrd="0" destOrd="1" presId="urn:microsoft.com/office/officeart/2005/8/layout/hList1"/>
    <dgm:cxn modelId="{5F0BEC36-A41A-4136-B134-FEA5C4BC0443}" srcId="{28C72D3E-A53E-42E9-B994-8F5746EF1F27}" destId="{E414634E-2934-419E-9F79-6A2C6431FF05}" srcOrd="10" destOrd="0" parTransId="{5A2A8400-DBB1-4F19-8788-46DDC3B2B214}" sibTransId="{87FC7907-6A11-4A86-A7A1-9FB197F8E42A}"/>
    <dgm:cxn modelId="{4F2A723B-F22C-494F-8DCC-796499305CA1}" srcId="{58C044E0-79AE-4363-833A-D4C04A3ACC53}" destId="{FCEE757E-6D6F-400E-9D61-1D15CB04C858}" srcOrd="3" destOrd="0" parTransId="{C7CAC571-9225-4689-A03F-3DABCFAC4DFE}" sibTransId="{73165193-DC12-462E-B0BB-BB3CE6C77774}"/>
    <dgm:cxn modelId="{328AC83E-1974-42E5-AB4D-6AF68DAA752C}" type="presOf" srcId="{C7C921A3-FE3A-4009-8304-4E5511AC8DFC}" destId="{813C4196-DFA9-4851-ADDF-40C6F1AB0F62}" srcOrd="0" destOrd="1" presId="urn:microsoft.com/office/officeart/2005/8/layout/hList1"/>
    <dgm:cxn modelId="{7C45F840-3717-4DFD-9015-23B3A375A3CB}" type="presOf" srcId="{B0D5F3E7-FA4D-4FCE-A8B8-88CC793BB84A}" destId="{885EC250-B585-4649-83CA-818FE2F56902}" srcOrd="0" destOrd="7" presId="urn:microsoft.com/office/officeart/2005/8/layout/hList1"/>
    <dgm:cxn modelId="{9D311266-7546-49D8-8E0F-F58B7ADB1923}" srcId="{D5AD7205-43B4-4957-B1D4-725D52910EB5}" destId="{AD3BE06C-4FD2-4F86-8030-2396CE994E1A}" srcOrd="0" destOrd="0" parTransId="{9300DE85-C212-4FB2-9CAB-6CB330526880}" sibTransId="{D8224B55-E362-4ABF-9BFC-0B8A30E9D623}"/>
    <dgm:cxn modelId="{FF824066-7876-40E7-BA41-A81816AFD827}" type="presOf" srcId="{FCEE757E-6D6F-400E-9D61-1D15CB04C858}" destId="{CD0C8B6B-E8AD-4BF9-90A7-408BDC1C558F}" srcOrd="0" destOrd="3" presId="urn:microsoft.com/office/officeart/2005/8/layout/hList1"/>
    <dgm:cxn modelId="{401F4146-1AE0-4E2F-8A93-07F143F9ED49}" srcId="{D5AD7205-43B4-4957-B1D4-725D52910EB5}" destId="{FD247714-8C04-4B4B-BCF1-82A93348BD3B}" srcOrd="5" destOrd="0" parTransId="{DA768B8D-3638-4BE7-892F-2C44C1D6FEE5}" sibTransId="{735BA81D-BF8F-4DA3-B514-4EAD6E57CF5E}"/>
    <dgm:cxn modelId="{6262CC46-196B-414F-843E-BDFA5D0EAB8B}" srcId="{D5AD7205-43B4-4957-B1D4-725D52910EB5}" destId="{C94A474E-22A8-4C16-BEE9-6A08EA45D6A7}" srcOrd="2" destOrd="0" parTransId="{F56925A1-302B-4EB3-9D4F-89A42793D2F9}" sibTransId="{6623DA21-3A35-4112-8D77-0CA022125B95}"/>
    <dgm:cxn modelId="{19857068-CF1B-4CB5-89BC-FD2C726C1CBB}" type="presOf" srcId="{AD3BE06C-4FD2-4F86-8030-2396CE994E1A}" destId="{813C4196-DFA9-4851-ADDF-40C6F1AB0F62}" srcOrd="0" destOrd="0" presId="urn:microsoft.com/office/officeart/2005/8/layout/hList1"/>
    <dgm:cxn modelId="{B473C568-4BA4-4AFD-A19B-8287ADCA68C9}" srcId="{28C72D3E-A53E-42E9-B994-8F5746EF1F27}" destId="{79803A15-5ECE-49BB-A72D-E6458B3FB4D5}" srcOrd="11" destOrd="0" parTransId="{3E69EAE1-3E57-465A-A5DF-E1AC14B80650}" sibTransId="{41572FA9-2030-410F-93BA-497083BBF4DF}"/>
    <dgm:cxn modelId="{E012094D-AD38-4E34-9CBD-D4EA95EFE370}" type="presOf" srcId="{9B73E6E2-CE61-4F80-8B05-0DE9AF3D849A}" destId="{885EC250-B585-4649-83CA-818FE2F56902}" srcOrd="0" destOrd="6" presId="urn:microsoft.com/office/officeart/2005/8/layout/hList1"/>
    <dgm:cxn modelId="{59A2366F-BE71-48D1-8D43-A88EA8E7EAEE}" srcId="{026F0D76-A387-4554-988B-7E32C6A78A63}" destId="{FCD5018B-59C6-4FCB-A00C-6FE0AC8D989B}" srcOrd="9" destOrd="0" parTransId="{1F0A8B9D-385D-4179-980A-D2CEBFC45184}" sibTransId="{A5B478C2-F4C1-40AE-B9F0-B4B4B7575155}"/>
    <dgm:cxn modelId="{73152170-DB9C-4433-9DEE-C797F83C6629}" type="presOf" srcId="{DDA19DC2-ED2E-4533-AB50-3FCF7698AD17}" destId="{BA955BD5-F94A-4E88-B049-CC6A42D820DB}" srcOrd="0" destOrd="6" presId="urn:microsoft.com/office/officeart/2005/8/layout/hList1"/>
    <dgm:cxn modelId="{8F917C50-9B0F-426D-9B6B-2B30D8BFCFBF}" type="presOf" srcId="{FEDAD632-EF54-47CE-A95A-DE02A1E3986D}" destId="{BA955BD5-F94A-4E88-B049-CC6A42D820DB}" srcOrd="0" destOrd="7" presId="urn:microsoft.com/office/officeart/2005/8/layout/hList1"/>
    <dgm:cxn modelId="{058EA850-C9C8-43F6-B64F-546DEAD354CC}" srcId="{A143A07A-01BB-4E6A-BF0D-2B3AD4623D26}" destId="{28C72D3E-A53E-42E9-B994-8F5746EF1F27}" srcOrd="1" destOrd="0" parTransId="{2DA07C09-9D4F-4D3A-9A7E-30FA0ED43B87}" sibTransId="{87E604F6-1066-458F-B024-9E03E572EB76}"/>
    <dgm:cxn modelId="{F52BB050-95E8-479F-B477-77F109586FAD}" type="presOf" srcId="{94181E22-8CE9-45A6-8FD0-E3676D0BA645}" destId="{885EC250-B585-4649-83CA-818FE2F56902}" srcOrd="0" destOrd="0" presId="urn:microsoft.com/office/officeart/2005/8/layout/hList1"/>
    <dgm:cxn modelId="{9EFDE271-F0D6-49CB-A369-7A711424421F}" srcId="{58C044E0-79AE-4363-833A-D4C04A3ACC53}" destId="{2EF249F0-B92D-4EE4-88E5-EFB033995A8E}" srcOrd="5" destOrd="0" parTransId="{9DF4E438-B7AF-441F-BF0E-5C3AA9D0753F}" sibTransId="{4FFA8F68-DB51-498E-8339-85ED8BDEC6F0}"/>
    <dgm:cxn modelId="{361DBF52-CC1D-45CD-B6F7-DBF8409E896F}" type="presOf" srcId="{ED85E1B3-204E-4636-AD0F-2BA5E07A9CEC}" destId="{885EC250-B585-4649-83CA-818FE2F56902}" srcOrd="0" destOrd="9" presId="urn:microsoft.com/office/officeart/2005/8/layout/hList1"/>
    <dgm:cxn modelId="{B6BD8858-3877-4F2D-9874-A4729AE33774}" type="presOf" srcId="{6F253059-F388-4893-A1A8-D88951F5F85B}" destId="{BA955BD5-F94A-4E88-B049-CC6A42D820DB}" srcOrd="0" destOrd="2" presId="urn:microsoft.com/office/officeart/2005/8/layout/hList1"/>
    <dgm:cxn modelId="{D4762E59-2127-449D-84AF-D0C7E08A422E}" srcId="{D5AD7205-43B4-4957-B1D4-725D52910EB5}" destId="{9E5021B1-D065-4FDD-A03B-9650A4CA9468}" srcOrd="4" destOrd="0" parTransId="{AE788D53-0A80-46B0-8A92-B10BFC827816}" sibTransId="{8D43530B-4CF6-4E10-BFC4-67985F2E1C10}"/>
    <dgm:cxn modelId="{BE9BF97D-7EDF-4350-8491-7CF026CA9C40}" srcId="{026F0D76-A387-4554-988B-7E32C6A78A63}" destId="{C006DB7E-F9ED-41A3-BFE0-0057AE56DC3A}" srcOrd="5" destOrd="0" parTransId="{2AC2BD98-DEC1-48D5-9689-A6727234EB4C}" sibTransId="{6BAD4E1A-533B-4E2A-BBE8-3B36560472B1}"/>
    <dgm:cxn modelId="{415B0884-0D9E-4E67-A055-8FD3CE9B62D0}" srcId="{58C044E0-79AE-4363-833A-D4C04A3ACC53}" destId="{284CAABE-CEED-4734-9A56-089A73A6EE17}" srcOrd="4" destOrd="0" parTransId="{093CB034-6A99-48E7-9762-BA0127B855A0}" sibTransId="{55FC9D85-DBC3-45DE-B6BE-CFBA0668ACB3}"/>
    <dgm:cxn modelId="{D50D468B-EFD6-4290-ADDE-6A02EB3D1334}" type="presOf" srcId="{9E5021B1-D065-4FDD-A03B-9650A4CA9468}" destId="{813C4196-DFA9-4851-ADDF-40C6F1AB0F62}" srcOrd="0" destOrd="4" presId="urn:microsoft.com/office/officeart/2005/8/layout/hList1"/>
    <dgm:cxn modelId="{1B388793-77B2-40A2-B30C-9A8D41323A0B}" type="presOf" srcId="{1F010BBD-B183-4456-BBCE-FB142E9A81C7}" destId="{CD0C8B6B-E8AD-4BF9-90A7-408BDC1C558F}" srcOrd="0" destOrd="6" presId="urn:microsoft.com/office/officeart/2005/8/layout/hList1"/>
    <dgm:cxn modelId="{F36F1394-C421-47CE-A1DE-9CE626DE533D}" srcId="{D5AD7205-43B4-4957-B1D4-725D52910EB5}" destId="{0A32C66A-3CA5-4FED-A337-444BF551C9FF}" srcOrd="3" destOrd="0" parTransId="{7F4FCE16-1E90-48AA-B592-405E32F1D6BF}" sibTransId="{94CDAA2D-9201-4B1D-B1A1-D9C30AACAADF}"/>
    <dgm:cxn modelId="{B6BD7D9A-7229-4E8B-9759-8DBB57AAB4CA}" type="presOf" srcId="{79803A15-5ECE-49BB-A72D-E6458B3FB4D5}" destId="{885EC250-B585-4649-83CA-818FE2F56902}" srcOrd="0" destOrd="11" presId="urn:microsoft.com/office/officeart/2005/8/layout/hList1"/>
    <dgm:cxn modelId="{CA39039C-4390-4E6C-AE9A-B4E0AF49892E}" type="presOf" srcId="{9C5AB941-058D-4E45-9F20-C8EF684545DA}" destId="{BA955BD5-F94A-4E88-B049-CC6A42D820DB}" srcOrd="0" destOrd="3" presId="urn:microsoft.com/office/officeart/2005/8/layout/hList1"/>
    <dgm:cxn modelId="{4898EE9C-BC55-4615-9DF9-A85DA51686CB}" srcId="{026F0D76-A387-4554-988B-7E32C6A78A63}" destId="{6F253059-F388-4893-A1A8-D88951F5F85B}" srcOrd="2" destOrd="0" parTransId="{3879AA7F-210A-4B3C-BD75-7D1EB39EA6B9}" sibTransId="{80ED11B0-CD74-4D3B-BB3A-F6AAAB9A7F73}"/>
    <dgm:cxn modelId="{7C2553A0-C88B-4FB1-A5A5-91FBB924AE16}" srcId="{026F0D76-A387-4554-988B-7E32C6A78A63}" destId="{DDA19DC2-ED2E-4533-AB50-3FCF7698AD17}" srcOrd="6" destOrd="0" parTransId="{169F4B7D-6C54-4955-92DD-61CB2614AB14}" sibTransId="{27149D0E-67AC-49CE-8D80-DB31A7B6E56B}"/>
    <dgm:cxn modelId="{455618A2-8F42-454F-B5F1-1177EBBB5B16}" srcId="{58C044E0-79AE-4363-833A-D4C04A3ACC53}" destId="{DDB7FDF6-9F1F-45AE-8359-53729A01D678}" srcOrd="2" destOrd="0" parTransId="{C79B8186-4C49-4BAE-BDA2-3AAA958755F1}" sibTransId="{43B7980B-9966-4EA2-88E8-E7CAD1D7D841}"/>
    <dgm:cxn modelId="{E8ECC3A2-F1EC-4627-A8AD-A975ABCE9EB4}" srcId="{28C72D3E-A53E-42E9-B994-8F5746EF1F27}" destId="{4388D25B-28F7-48FA-B96D-3B77C039F80D}" srcOrd="8" destOrd="0" parTransId="{DC11D8DD-34C6-4B22-9744-63E0D72EFD60}" sibTransId="{A842A77B-B338-4105-B171-64EB1330A61D}"/>
    <dgm:cxn modelId="{049EB6A7-F06F-4B87-8032-F3466C1F77A4}" srcId="{026F0D76-A387-4554-988B-7E32C6A78A63}" destId="{84217819-2C03-4857-87DF-BE24B43A046C}" srcOrd="8" destOrd="0" parTransId="{A7173A1C-252E-401A-B6A9-88AC9260ECF4}" sibTransId="{47051112-C365-49B1-ABF8-DF3013B5BA63}"/>
    <dgm:cxn modelId="{8CFE32A8-8AA2-49C3-91F0-379529127176}" srcId="{28C72D3E-A53E-42E9-B994-8F5746EF1F27}" destId="{B0D5F3E7-FA4D-4FCE-A8B8-88CC793BB84A}" srcOrd="7" destOrd="0" parTransId="{B03B6C34-6AE3-4A91-8321-B3EA4E7AB258}" sibTransId="{7540C3DE-544D-4B6E-AC6F-292E96279204}"/>
    <dgm:cxn modelId="{99F72FA9-69C2-4EE0-BC6A-9A32885A4AAC}" type="presOf" srcId="{DDB7FDF6-9F1F-45AE-8359-53729A01D678}" destId="{CD0C8B6B-E8AD-4BF9-90A7-408BDC1C558F}" srcOrd="0" destOrd="2" presId="urn:microsoft.com/office/officeart/2005/8/layout/hList1"/>
    <dgm:cxn modelId="{0DD912AC-1549-422D-9833-C752539A71C1}" type="presOf" srcId="{026F0D76-A387-4554-988B-7E32C6A78A63}" destId="{FBD9A30E-4366-462F-8D93-01932358B1A3}" srcOrd="0" destOrd="0" presId="urn:microsoft.com/office/officeart/2005/8/layout/hList1"/>
    <dgm:cxn modelId="{1AC265AC-C752-447B-83E9-5138A1172BA4}" type="presOf" srcId="{74BFD5A3-16C0-4310-858E-9C309DB719DC}" destId="{BA955BD5-F94A-4E88-B049-CC6A42D820DB}" srcOrd="0" destOrd="10" presId="urn:microsoft.com/office/officeart/2005/8/layout/hList1"/>
    <dgm:cxn modelId="{C46AC7AF-D46E-4656-AC4A-1D415DA32EE4}" srcId="{28C72D3E-A53E-42E9-B994-8F5746EF1F27}" destId="{EFD1B449-F449-486C-833A-267949C096B5}" srcOrd="3" destOrd="0" parTransId="{31EFB40C-17DB-497F-B755-57BAF53E00A4}" sibTransId="{BAA7E9E2-0AA4-4FD7-8B54-36CEC7C9AD0F}"/>
    <dgm:cxn modelId="{9B060DB8-B1B2-4058-97E4-27FB456F740C}" type="presOf" srcId="{3529D04C-20B7-4D0C-928B-9A65C2AB52C4}" destId="{885EC250-B585-4649-83CA-818FE2F56902}" srcOrd="0" destOrd="5" presId="urn:microsoft.com/office/officeart/2005/8/layout/hList1"/>
    <dgm:cxn modelId="{DDD707BA-1F2D-4CDE-BB8C-8D4A3F44B5BA}" srcId="{026F0D76-A387-4554-988B-7E32C6A78A63}" destId="{068EE3DD-88D3-4E90-981B-6DDDC06BC7D6}" srcOrd="0" destOrd="0" parTransId="{F37FB619-28F2-4A77-80E9-4FCC9EF14019}" sibTransId="{CED9E1C7-3EA1-419F-B495-09555FE5F079}"/>
    <dgm:cxn modelId="{9677F4BB-4B3D-4AD3-8527-B0307C2D3321}" type="presOf" srcId="{4388D25B-28F7-48FA-B96D-3B77C039F80D}" destId="{885EC250-B585-4649-83CA-818FE2F56902}" srcOrd="0" destOrd="8" presId="urn:microsoft.com/office/officeart/2005/8/layout/hList1"/>
    <dgm:cxn modelId="{AFEF62BC-F3CB-477A-BF6E-F5EA38C7A156}" srcId="{28C72D3E-A53E-42E9-B994-8F5746EF1F27}" destId="{FC101515-9F7A-4663-8895-2CB0F087DC06}" srcOrd="4" destOrd="0" parTransId="{95493679-1190-4BBE-87C3-22E3E5F114D6}" sibTransId="{9D8B1ED1-5DCD-4E6E-AC02-956B624A3E0F}"/>
    <dgm:cxn modelId="{472258BC-B590-4172-99BA-7EE4DFC94429}" type="presOf" srcId="{FCD5018B-59C6-4FCB-A00C-6FE0AC8D989B}" destId="{BA955BD5-F94A-4E88-B049-CC6A42D820DB}" srcOrd="0" destOrd="9" presId="urn:microsoft.com/office/officeart/2005/8/layout/hList1"/>
    <dgm:cxn modelId="{9B0A9ABD-A64F-459F-8D07-C1C911A13710}" srcId="{026F0D76-A387-4554-988B-7E32C6A78A63}" destId="{FEDAD632-EF54-47CE-A95A-DE02A1E3986D}" srcOrd="7" destOrd="0" parTransId="{A60A93C8-9894-4869-84F9-485331A6EED4}" sibTransId="{EEE82E89-269E-4A68-85EA-BE95B21F4EB1}"/>
    <dgm:cxn modelId="{3C7BF1C2-8831-4C9E-9F0C-DF42F4E3D8EF}" type="presOf" srcId="{284CAABE-CEED-4734-9A56-089A73A6EE17}" destId="{CD0C8B6B-E8AD-4BF9-90A7-408BDC1C558F}" srcOrd="0" destOrd="4" presId="urn:microsoft.com/office/officeart/2005/8/layout/hList1"/>
    <dgm:cxn modelId="{1C8F74C5-9605-48A7-AB8F-77CBD398A009}" srcId="{28C72D3E-A53E-42E9-B994-8F5746EF1F27}" destId="{ED85E1B3-204E-4636-AD0F-2BA5E07A9CEC}" srcOrd="9" destOrd="0" parTransId="{F37CE4B6-A39F-4334-83C3-A371CF8FE6DC}" sibTransId="{874A5F75-4108-4D54-AA38-8541989D7A17}"/>
    <dgm:cxn modelId="{CC0321C6-03F3-4D64-9197-F3DB265F6736}" type="presOf" srcId="{A143A07A-01BB-4E6A-BF0D-2B3AD4623D26}" destId="{64E8B9DD-5402-4B92-B6A7-C487394CE44E}" srcOrd="0" destOrd="0" presId="urn:microsoft.com/office/officeart/2005/8/layout/hList1"/>
    <dgm:cxn modelId="{EF294CC8-B4C4-4F56-BFF2-4EA93CF86589}" type="presOf" srcId="{C006DB7E-F9ED-41A3-BFE0-0057AE56DC3A}" destId="{BA955BD5-F94A-4E88-B049-CC6A42D820DB}" srcOrd="0" destOrd="5" presId="urn:microsoft.com/office/officeart/2005/8/layout/hList1"/>
    <dgm:cxn modelId="{A36977C8-19D2-4F7F-9393-283D5848832B}" type="presOf" srcId="{28C72D3E-A53E-42E9-B994-8F5746EF1F27}" destId="{AAFCC219-2912-4BAC-85ED-4846BAAF1E6B}" srcOrd="0" destOrd="0" presId="urn:microsoft.com/office/officeart/2005/8/layout/hList1"/>
    <dgm:cxn modelId="{0F62BFC9-E7B5-4FFF-BE0C-B6CDB5797692}" srcId="{28C72D3E-A53E-42E9-B994-8F5746EF1F27}" destId="{3529D04C-20B7-4D0C-928B-9A65C2AB52C4}" srcOrd="5" destOrd="0" parTransId="{49A806F6-2593-4E18-A5B9-8B79C0B21FE7}" sibTransId="{ADA5BAF1-FBAD-4EDD-8418-C3714A896755}"/>
    <dgm:cxn modelId="{59A798CD-D7F7-4924-9557-5A8242FBED71}" srcId="{A143A07A-01BB-4E6A-BF0D-2B3AD4623D26}" destId="{D5AD7205-43B4-4957-B1D4-725D52910EB5}" srcOrd="2" destOrd="0" parTransId="{8EE0A8B5-8B5E-49D4-B6E4-E6C953388742}" sibTransId="{3CBDF32A-842D-4D47-801D-D2B2DCAE321E}"/>
    <dgm:cxn modelId="{2239EDCD-6903-44E1-AC27-CB9D44F07C9F}" type="presOf" srcId="{38326163-D5CF-4C67-BD98-CB005477D755}" destId="{BA955BD5-F94A-4E88-B049-CC6A42D820DB}" srcOrd="0" destOrd="4" presId="urn:microsoft.com/office/officeart/2005/8/layout/hList1"/>
    <dgm:cxn modelId="{C12726CE-3EA2-4641-891F-8CBD150E53B9}" type="presOf" srcId="{0A32C66A-3CA5-4FED-A337-444BF551C9FF}" destId="{813C4196-DFA9-4851-ADDF-40C6F1AB0F62}" srcOrd="0" destOrd="3" presId="urn:microsoft.com/office/officeart/2005/8/layout/hList1"/>
    <dgm:cxn modelId="{2914F6CE-C13C-4132-8447-BBA0285718BE}" type="presOf" srcId="{068EE3DD-88D3-4E90-981B-6DDDC06BC7D6}" destId="{BA955BD5-F94A-4E88-B049-CC6A42D820DB}" srcOrd="0" destOrd="0" presId="urn:microsoft.com/office/officeart/2005/8/layout/hList1"/>
    <dgm:cxn modelId="{A09219D0-D63D-4D1C-9F1E-571E47446FE6}" type="presOf" srcId="{A9BD84D8-E207-44DB-ACA1-4864B865E55C}" destId="{BA955BD5-F94A-4E88-B049-CC6A42D820DB}" srcOrd="0" destOrd="1" presId="urn:microsoft.com/office/officeart/2005/8/layout/hList1"/>
    <dgm:cxn modelId="{BF9E9DD8-9BCC-4F4F-9FBC-B3A348DDAEF8}" srcId="{026F0D76-A387-4554-988B-7E32C6A78A63}" destId="{74BFD5A3-16C0-4310-858E-9C309DB719DC}" srcOrd="10" destOrd="0" parTransId="{788F3E88-F867-4F56-82D9-2D130472EB57}" sibTransId="{600030E7-648D-4DBD-981F-3CFBFE65EA52}"/>
    <dgm:cxn modelId="{9F12ACD8-C00E-49FF-AD3B-154DF8D7697F}" type="presOf" srcId="{3CB6D9BF-13F0-404E-B58C-88A600A1BC2C}" destId="{CD0C8B6B-E8AD-4BF9-90A7-408BDC1C558F}" srcOrd="0" destOrd="1" presId="urn:microsoft.com/office/officeart/2005/8/layout/hList1"/>
    <dgm:cxn modelId="{D81A19DA-8356-412F-A549-8CF1543D7430}" srcId="{026F0D76-A387-4554-988B-7E32C6A78A63}" destId="{38326163-D5CF-4C67-BD98-CB005477D755}" srcOrd="4" destOrd="0" parTransId="{2DDBC235-BD4D-4790-A578-72D391FBC405}" sibTransId="{DDB7A303-657C-47D4-953F-592C36875608}"/>
    <dgm:cxn modelId="{A5F2F2DA-B17D-40F6-AC05-3514BED774D9}" type="presOf" srcId="{D5AD7205-43B4-4957-B1D4-725D52910EB5}" destId="{6D2ED6CD-6174-4D46-A26F-12096144F066}" srcOrd="0" destOrd="0" presId="urn:microsoft.com/office/officeart/2005/8/layout/hList1"/>
    <dgm:cxn modelId="{708980DD-1625-41CF-8E76-59BBBE0388FF}" srcId="{026F0D76-A387-4554-988B-7E32C6A78A63}" destId="{A9BD84D8-E207-44DB-ACA1-4864B865E55C}" srcOrd="1" destOrd="0" parTransId="{4D88B1A8-0F40-4187-8FA1-87C9054259F0}" sibTransId="{7F9CC4EA-633D-466D-93B9-0344EEA8251F}"/>
    <dgm:cxn modelId="{C58C95DE-C792-47BA-8270-481626CDBA05}" type="presOf" srcId="{1DADE3CE-E8E2-4389-BBE2-69B01FB5E14C}" destId="{885EC250-B585-4649-83CA-818FE2F56902}" srcOrd="0" destOrd="2" presId="urn:microsoft.com/office/officeart/2005/8/layout/hList1"/>
    <dgm:cxn modelId="{5A587EEA-6A6D-4B8A-8DDD-318EFD5CCD33}" srcId="{A143A07A-01BB-4E6A-BF0D-2B3AD4623D26}" destId="{58C044E0-79AE-4363-833A-D4C04A3ACC53}" srcOrd="3" destOrd="0" parTransId="{52DCC973-E779-494F-BD1D-639151B5F3AE}" sibTransId="{0B7064CF-55B4-49C8-8926-B53796043076}"/>
    <dgm:cxn modelId="{46A5DAED-9BAA-4D1B-A35D-C9520C04AFCD}" type="presOf" srcId="{FC101515-9F7A-4663-8895-2CB0F087DC06}" destId="{885EC250-B585-4649-83CA-818FE2F56902}" srcOrd="0" destOrd="4" presId="urn:microsoft.com/office/officeart/2005/8/layout/hList1"/>
    <dgm:cxn modelId="{31F02FFC-DF00-462A-8903-1B962F39BCF3}" srcId="{A143A07A-01BB-4E6A-BF0D-2B3AD4623D26}" destId="{026F0D76-A387-4554-988B-7E32C6A78A63}" srcOrd="0" destOrd="0" parTransId="{060A1813-4177-41BE-B57A-2A597E53ED61}" sibTransId="{BAC6D9C1-6523-43BD-AFF0-7975D73646D4}"/>
    <dgm:cxn modelId="{3C621BFD-5F17-4CEA-B03F-6C0AB62D8E5E}" type="presOf" srcId="{2EF249F0-B92D-4EE4-88E5-EFB033995A8E}" destId="{CD0C8B6B-E8AD-4BF9-90A7-408BDC1C558F}" srcOrd="0" destOrd="5" presId="urn:microsoft.com/office/officeart/2005/8/layout/hList1"/>
    <dgm:cxn modelId="{98421323-6979-4ED2-8A64-E248E65E5F38}" type="presParOf" srcId="{64E8B9DD-5402-4B92-B6A7-C487394CE44E}" destId="{6CE86C78-8E0B-4BCC-8F2E-E685B23D4F40}" srcOrd="0" destOrd="0" presId="urn:microsoft.com/office/officeart/2005/8/layout/hList1"/>
    <dgm:cxn modelId="{06BA5346-C134-4A49-87BC-CF36DAAACDCF}" type="presParOf" srcId="{6CE86C78-8E0B-4BCC-8F2E-E685B23D4F40}" destId="{FBD9A30E-4366-462F-8D93-01932358B1A3}" srcOrd="0" destOrd="0" presId="urn:microsoft.com/office/officeart/2005/8/layout/hList1"/>
    <dgm:cxn modelId="{88AE6C61-BA03-4C9D-AC5B-DD0DC041472E}" type="presParOf" srcId="{6CE86C78-8E0B-4BCC-8F2E-E685B23D4F40}" destId="{BA955BD5-F94A-4E88-B049-CC6A42D820DB}" srcOrd="1" destOrd="0" presId="urn:microsoft.com/office/officeart/2005/8/layout/hList1"/>
    <dgm:cxn modelId="{F94122ED-C3C2-4602-B8B3-D29252F922FD}" type="presParOf" srcId="{64E8B9DD-5402-4B92-B6A7-C487394CE44E}" destId="{C7800982-5A20-4C1D-9CE7-D592A0ABC5BB}" srcOrd="1" destOrd="0" presId="urn:microsoft.com/office/officeart/2005/8/layout/hList1"/>
    <dgm:cxn modelId="{2033CC17-6A58-4309-AEEF-464D64948BEC}" type="presParOf" srcId="{64E8B9DD-5402-4B92-B6A7-C487394CE44E}" destId="{0059ABE0-0F1F-4C24-9BD2-FC0B6EEBEEDB}" srcOrd="2" destOrd="0" presId="urn:microsoft.com/office/officeart/2005/8/layout/hList1"/>
    <dgm:cxn modelId="{172B298F-8153-4EC9-99D5-07D9E6CB9793}" type="presParOf" srcId="{0059ABE0-0F1F-4C24-9BD2-FC0B6EEBEEDB}" destId="{AAFCC219-2912-4BAC-85ED-4846BAAF1E6B}" srcOrd="0" destOrd="0" presId="urn:microsoft.com/office/officeart/2005/8/layout/hList1"/>
    <dgm:cxn modelId="{D3BE0299-39F4-4BF5-9C0A-521921BB96D5}" type="presParOf" srcId="{0059ABE0-0F1F-4C24-9BD2-FC0B6EEBEEDB}" destId="{885EC250-B585-4649-83CA-818FE2F56902}" srcOrd="1" destOrd="0" presId="urn:microsoft.com/office/officeart/2005/8/layout/hList1"/>
    <dgm:cxn modelId="{12BA6493-A02F-4362-B48E-5931C1823E46}" type="presParOf" srcId="{64E8B9DD-5402-4B92-B6A7-C487394CE44E}" destId="{5DAC94BE-FEAF-4BC0-8028-1EFA912377EE}" srcOrd="3" destOrd="0" presId="urn:microsoft.com/office/officeart/2005/8/layout/hList1"/>
    <dgm:cxn modelId="{70C8B0AE-AE2B-45FD-9BAB-4EFCA0C6B67D}" type="presParOf" srcId="{64E8B9DD-5402-4B92-B6A7-C487394CE44E}" destId="{0F7622B3-C2C2-4334-ADD3-50ACED38311B}" srcOrd="4" destOrd="0" presId="urn:microsoft.com/office/officeart/2005/8/layout/hList1"/>
    <dgm:cxn modelId="{82EC3562-A8CE-4C78-B643-2C0152985B53}" type="presParOf" srcId="{0F7622B3-C2C2-4334-ADD3-50ACED38311B}" destId="{6D2ED6CD-6174-4D46-A26F-12096144F066}" srcOrd="0" destOrd="0" presId="urn:microsoft.com/office/officeart/2005/8/layout/hList1"/>
    <dgm:cxn modelId="{8CCF1888-7E11-44C7-9A62-7B6BCFACBE66}" type="presParOf" srcId="{0F7622B3-C2C2-4334-ADD3-50ACED38311B}" destId="{813C4196-DFA9-4851-ADDF-40C6F1AB0F62}" srcOrd="1" destOrd="0" presId="urn:microsoft.com/office/officeart/2005/8/layout/hList1"/>
    <dgm:cxn modelId="{11D16238-920B-4C72-BA19-5AD23610C521}" type="presParOf" srcId="{64E8B9DD-5402-4B92-B6A7-C487394CE44E}" destId="{6B69B2D8-035C-4674-9202-0415EDF8E999}" srcOrd="5" destOrd="0" presId="urn:microsoft.com/office/officeart/2005/8/layout/hList1"/>
    <dgm:cxn modelId="{87F63F63-0DAB-41C1-8AD0-44DBBAAFF0EA}" type="presParOf" srcId="{64E8B9DD-5402-4B92-B6A7-C487394CE44E}" destId="{5FDEF906-BAC8-4F59-83B2-ABFCCCBCE183}" srcOrd="6" destOrd="0" presId="urn:microsoft.com/office/officeart/2005/8/layout/hList1"/>
    <dgm:cxn modelId="{09892A8E-C12E-4DE8-9780-A0FC179498F9}" type="presParOf" srcId="{5FDEF906-BAC8-4F59-83B2-ABFCCCBCE183}" destId="{D7B7FB25-E79C-4DC6-A81A-89970DAA4FE5}" srcOrd="0" destOrd="0" presId="urn:microsoft.com/office/officeart/2005/8/layout/hList1"/>
    <dgm:cxn modelId="{85E695DD-38BE-4D1D-8111-66019D116FDC}" type="presParOf" srcId="{5FDEF906-BAC8-4F59-83B2-ABFCCCBCE183}" destId="{CD0C8B6B-E8AD-4BF9-90A7-408BDC1C558F}"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C74E82E-4A21-42E8-8936-67B3DC81C363}" type="doc">
      <dgm:prSet loTypeId="urn:microsoft.com/office/officeart/2005/8/layout/vProcess5" loCatId="process" qsTypeId="urn:microsoft.com/office/officeart/2005/8/quickstyle/simple1" qsCatId="simple" csTypeId="urn:microsoft.com/office/officeart/2005/8/colors/accent1_2" csCatId="accent1" phldr="1"/>
      <dgm:spPr/>
      <dgm:t>
        <a:bodyPr/>
        <a:lstStyle/>
        <a:p>
          <a:endParaRPr lang="en-GB"/>
        </a:p>
      </dgm:t>
    </dgm:pt>
    <dgm:pt modelId="{8532C969-1F1C-4F4A-ADF5-B94082721708}">
      <dgm:prSet phldrT="[Texto]" custT="1"/>
      <dgm:spPr>
        <a:solidFill>
          <a:schemeClr val="accent2">
            <a:lumMod val="40000"/>
            <a:lumOff val="60000"/>
          </a:schemeClr>
        </a:solidFill>
      </dgm:spPr>
      <dgm:t>
        <a:bodyPr lIns="108000" rIns="108000"/>
        <a:lstStyle/>
        <a:p>
          <a:r>
            <a:rPr lang="en-GB" sz="2000" b="1" noProof="0" dirty="0">
              <a:solidFill>
                <a:schemeClr val="tx1">
                  <a:lumMod val="65000"/>
                  <a:lumOff val="35000"/>
                </a:schemeClr>
              </a:solidFill>
            </a:rPr>
            <a:t>Preparation and exploration of the dataset</a:t>
          </a:r>
          <a:r>
            <a:rPr lang="en-GB" sz="2000" b="0" noProof="0" dirty="0">
              <a:solidFill>
                <a:schemeClr val="tx1">
                  <a:lumMod val="65000"/>
                  <a:lumOff val="35000"/>
                </a:schemeClr>
              </a:solidFill>
            </a:rPr>
            <a:t>, understanding the concepts and validating the data.</a:t>
          </a:r>
        </a:p>
      </dgm:t>
    </dgm:pt>
    <dgm:pt modelId="{AE96AEF2-A403-4A10-9008-64CA9AADE488}" type="parTrans" cxnId="{FA9D11D5-89FE-4BA0-8FD4-F7B8AABD6AC2}">
      <dgm:prSet/>
      <dgm:spPr/>
      <dgm:t>
        <a:bodyPr/>
        <a:lstStyle/>
        <a:p>
          <a:endParaRPr lang="en-GB"/>
        </a:p>
      </dgm:t>
    </dgm:pt>
    <dgm:pt modelId="{B14103EC-4773-4555-88EC-BBE718CC92C0}" type="sibTrans" cxnId="{FA9D11D5-89FE-4BA0-8FD4-F7B8AABD6AC2}">
      <dgm:prSet/>
      <dgm:spPr>
        <a:solidFill>
          <a:schemeClr val="bg1">
            <a:lumMod val="75000"/>
            <a:alpha val="90000"/>
          </a:schemeClr>
        </a:solidFill>
        <a:ln>
          <a:solidFill>
            <a:schemeClr val="bg1">
              <a:lumMod val="65000"/>
              <a:alpha val="90000"/>
            </a:schemeClr>
          </a:solidFill>
        </a:ln>
      </dgm:spPr>
      <dgm:t>
        <a:bodyPr/>
        <a:lstStyle/>
        <a:p>
          <a:endParaRPr lang="en-GB"/>
        </a:p>
      </dgm:t>
    </dgm:pt>
    <dgm:pt modelId="{90915762-C209-43F9-9441-52B8895AE86A}">
      <dgm:prSet phldrT="[Texto]" custT="1"/>
      <dgm:spPr>
        <a:solidFill>
          <a:srgbClr val="8BC145">
            <a:lumMod val="40000"/>
            <a:lumOff val="60000"/>
          </a:srgbClr>
        </a:solidFill>
        <a:ln w="12700" cap="flat" cmpd="sng" algn="ctr">
          <a:solidFill>
            <a:prstClr val="white">
              <a:hueOff val="0"/>
              <a:satOff val="0"/>
              <a:lumOff val="0"/>
              <a:alphaOff val="0"/>
            </a:prstClr>
          </a:solidFill>
          <a:prstDash val="solid"/>
          <a:miter lim="800000"/>
        </a:ln>
        <a:effectLst/>
      </dgm:spPr>
      <dgm:t>
        <a:bodyPr spcFirstLastPara="0" vert="horz" wrap="square" lIns="108000" tIns="76200" rIns="108000" bIns="76200" numCol="1" spcCol="1270" anchor="ctr" anchorCtr="0"/>
        <a:lstStyle/>
        <a:p>
          <a:pPr marL="0" lvl="0" indent="0" algn="l" defTabSz="889000">
            <a:lnSpc>
              <a:spcPct val="90000"/>
            </a:lnSpc>
            <a:spcBef>
              <a:spcPct val="0"/>
            </a:spcBef>
            <a:spcAft>
              <a:spcPct val="35000"/>
            </a:spcAft>
            <a:buNone/>
          </a:pPr>
          <a:r>
            <a:rPr lang="en-GB" sz="2000" b="1" kern="1200" dirty="0">
              <a:solidFill>
                <a:prstClr val="black">
                  <a:lumMod val="65000"/>
                  <a:lumOff val="35000"/>
                </a:prstClr>
              </a:solidFill>
              <a:latin typeface="Calibri" panose="020F0502020204030204"/>
              <a:ea typeface="+mn-ea"/>
              <a:cs typeface="+mn-cs"/>
            </a:rPr>
            <a:t>Carrying out the main analyses</a:t>
          </a:r>
          <a:r>
            <a:rPr lang="en-GB" sz="2000" b="0" kern="1200" dirty="0">
              <a:solidFill>
                <a:prstClr val="black">
                  <a:lumMod val="65000"/>
                  <a:lumOff val="35000"/>
                </a:prstClr>
              </a:solidFill>
              <a:latin typeface="Calibri" panose="020F0502020204030204"/>
              <a:ea typeface="+mn-ea"/>
              <a:cs typeface="+mn-cs"/>
            </a:rPr>
            <a:t>, including summary overview, c</a:t>
          </a:r>
          <a:r>
            <a:rPr lang="en-GB" sz="2000" b="0" kern="1200" noProof="0" dirty="0" err="1">
              <a:solidFill>
                <a:prstClr val="black">
                  <a:lumMod val="65000"/>
                  <a:lumOff val="35000"/>
                </a:prstClr>
              </a:solidFill>
              <a:latin typeface="Calibri" panose="020F0502020204030204"/>
              <a:ea typeface="+mn-ea"/>
              <a:cs typeface="+mn-cs"/>
            </a:rPr>
            <a:t>orrelations</a:t>
          </a:r>
          <a:r>
            <a:rPr lang="pt-BR" sz="2000" b="0" kern="1200" dirty="0">
              <a:solidFill>
                <a:prstClr val="black">
                  <a:lumMod val="65000"/>
                  <a:lumOff val="35000"/>
                </a:prstClr>
              </a:solidFill>
              <a:latin typeface="Calibri" panose="020F0502020204030204"/>
              <a:ea typeface="+mn-ea"/>
              <a:cs typeface="+mn-cs"/>
            </a:rPr>
            <a:t> </a:t>
          </a:r>
          <a:r>
            <a:rPr lang="pt-BR" sz="2000" b="0" kern="1200" dirty="0" err="1">
              <a:solidFill>
                <a:prstClr val="black">
                  <a:lumMod val="65000"/>
                  <a:lumOff val="35000"/>
                </a:prstClr>
              </a:solidFill>
              <a:latin typeface="Calibri" panose="020F0502020204030204"/>
              <a:ea typeface="+mn-ea"/>
              <a:cs typeface="+mn-cs"/>
            </a:rPr>
            <a:t>between</a:t>
          </a:r>
          <a:r>
            <a:rPr lang="pt-BR" sz="2000" b="0" kern="1200" dirty="0">
              <a:solidFill>
                <a:prstClr val="black">
                  <a:lumMod val="65000"/>
                  <a:lumOff val="35000"/>
                </a:prstClr>
              </a:solidFill>
              <a:latin typeface="Calibri" panose="020F0502020204030204"/>
              <a:ea typeface="+mn-ea"/>
              <a:cs typeface="+mn-cs"/>
            </a:rPr>
            <a:t> </a:t>
          </a:r>
          <a:r>
            <a:rPr lang="pt-BR" sz="2000" b="0" kern="1200" dirty="0" err="1">
              <a:solidFill>
                <a:prstClr val="black">
                  <a:lumMod val="65000"/>
                  <a:lumOff val="35000"/>
                </a:prstClr>
              </a:solidFill>
              <a:latin typeface="Calibri" panose="020F0502020204030204"/>
              <a:ea typeface="+mn-ea"/>
              <a:cs typeface="+mn-cs"/>
            </a:rPr>
            <a:t>the</a:t>
          </a:r>
          <a:r>
            <a:rPr lang="pt-BR" sz="2000" b="0" kern="1200" dirty="0">
              <a:solidFill>
                <a:prstClr val="black">
                  <a:lumMod val="65000"/>
                  <a:lumOff val="35000"/>
                </a:prstClr>
              </a:solidFill>
              <a:latin typeface="Calibri" panose="020F0502020204030204"/>
              <a:ea typeface="+mn-ea"/>
              <a:cs typeface="+mn-cs"/>
            </a:rPr>
            <a:t> </a:t>
          </a:r>
          <a:r>
            <a:rPr lang="pt-BR" sz="2000" b="0" kern="1200" dirty="0" err="1">
              <a:solidFill>
                <a:prstClr val="black">
                  <a:lumMod val="65000"/>
                  <a:lumOff val="35000"/>
                </a:prstClr>
              </a:solidFill>
              <a:latin typeface="Calibri" panose="020F0502020204030204"/>
              <a:ea typeface="+mn-ea"/>
              <a:cs typeface="+mn-cs"/>
            </a:rPr>
            <a:t>indicators</a:t>
          </a:r>
          <a:r>
            <a:rPr lang="pt-BR" sz="2000" b="0" kern="1200" dirty="0">
              <a:solidFill>
                <a:prstClr val="black">
                  <a:lumMod val="65000"/>
                  <a:lumOff val="35000"/>
                </a:prstClr>
              </a:solidFill>
              <a:latin typeface="Calibri" panose="020F0502020204030204"/>
              <a:ea typeface="+mn-ea"/>
              <a:cs typeface="+mn-cs"/>
            </a:rPr>
            <a:t>, </a:t>
          </a:r>
          <a:r>
            <a:rPr lang="pt-BR" sz="2000" b="0" kern="1200" dirty="0" err="1">
              <a:solidFill>
                <a:prstClr val="black">
                  <a:lumMod val="65000"/>
                  <a:lumOff val="35000"/>
                </a:prstClr>
              </a:solidFill>
              <a:latin typeface="Calibri" panose="020F0502020204030204"/>
              <a:ea typeface="+mn-ea"/>
              <a:cs typeface="+mn-cs"/>
            </a:rPr>
            <a:t>best</a:t>
          </a:r>
          <a:r>
            <a:rPr lang="pt-BR" sz="2000" b="0" kern="1200" dirty="0">
              <a:solidFill>
                <a:prstClr val="black">
                  <a:lumMod val="65000"/>
                  <a:lumOff val="35000"/>
                </a:prstClr>
              </a:solidFill>
              <a:latin typeface="Calibri" panose="020F0502020204030204"/>
              <a:ea typeface="+mn-ea"/>
              <a:cs typeface="+mn-cs"/>
            </a:rPr>
            <a:t> </a:t>
          </a:r>
          <a:r>
            <a:rPr lang="pt-BR" sz="2000" b="0" kern="1200" dirty="0" err="1">
              <a:solidFill>
                <a:prstClr val="black">
                  <a:lumMod val="65000"/>
                  <a:lumOff val="35000"/>
                </a:prstClr>
              </a:solidFill>
              <a:latin typeface="Calibri" panose="020F0502020204030204"/>
              <a:ea typeface="+mn-ea"/>
              <a:cs typeface="+mn-cs"/>
            </a:rPr>
            <a:t>features</a:t>
          </a:r>
          <a:r>
            <a:rPr lang="pt-BR" sz="2000" b="0" kern="1200" dirty="0">
              <a:solidFill>
                <a:prstClr val="black">
                  <a:lumMod val="65000"/>
                  <a:lumOff val="35000"/>
                </a:prstClr>
              </a:solidFill>
              <a:latin typeface="Calibri" panose="020F0502020204030204"/>
              <a:ea typeface="+mn-ea"/>
              <a:cs typeface="+mn-cs"/>
            </a:rPr>
            <a:t> </a:t>
          </a:r>
          <a:r>
            <a:rPr lang="pt-BR" sz="2000" b="0" kern="1200" dirty="0" err="1">
              <a:solidFill>
                <a:prstClr val="black">
                  <a:lumMod val="65000"/>
                  <a:lumOff val="35000"/>
                </a:prstClr>
              </a:solidFill>
              <a:latin typeface="Calibri" panose="020F0502020204030204"/>
              <a:ea typeface="+mn-ea"/>
              <a:cs typeface="+mn-cs"/>
            </a:rPr>
            <a:t>and</a:t>
          </a:r>
          <a:r>
            <a:rPr lang="pt-BR" sz="2000" b="0" kern="1200" dirty="0">
              <a:solidFill>
                <a:prstClr val="black">
                  <a:lumMod val="65000"/>
                  <a:lumOff val="35000"/>
                </a:prstClr>
              </a:solidFill>
              <a:latin typeface="Calibri" panose="020F0502020204030204"/>
              <a:ea typeface="+mn-ea"/>
              <a:cs typeface="+mn-cs"/>
            </a:rPr>
            <a:t> </a:t>
          </a:r>
          <a:r>
            <a:rPr lang="en-US" sz="2000" b="0" kern="1200" noProof="0" dirty="0">
              <a:solidFill>
                <a:prstClr val="black">
                  <a:lumMod val="65000"/>
                  <a:lumOff val="35000"/>
                </a:prstClr>
              </a:solidFill>
              <a:latin typeface="Calibri" panose="020F0502020204030204"/>
              <a:ea typeface="+mn-ea"/>
              <a:cs typeface="+mn-cs"/>
            </a:rPr>
            <a:t>regression</a:t>
          </a:r>
          <a:r>
            <a:rPr lang="pt-BR" sz="2000" b="0" kern="1200" dirty="0">
              <a:solidFill>
                <a:prstClr val="black">
                  <a:lumMod val="65000"/>
                  <a:lumOff val="35000"/>
                </a:prstClr>
              </a:solidFill>
              <a:latin typeface="Calibri" panose="020F0502020204030204"/>
              <a:ea typeface="+mn-ea"/>
              <a:cs typeface="+mn-cs"/>
            </a:rPr>
            <a:t>.</a:t>
          </a:r>
          <a:endParaRPr lang="en-GB" sz="2000" b="0" kern="1200" dirty="0">
            <a:solidFill>
              <a:prstClr val="black">
                <a:lumMod val="65000"/>
                <a:lumOff val="35000"/>
              </a:prstClr>
            </a:solidFill>
            <a:latin typeface="Calibri" panose="020F0502020204030204"/>
            <a:ea typeface="+mn-ea"/>
            <a:cs typeface="+mn-cs"/>
          </a:endParaRPr>
        </a:p>
      </dgm:t>
    </dgm:pt>
    <dgm:pt modelId="{B42491A8-B02F-4D0B-BBA2-3D74276A1C76}" type="parTrans" cxnId="{9495F37B-5C54-4777-88E9-7B8D4A19F887}">
      <dgm:prSet/>
      <dgm:spPr/>
      <dgm:t>
        <a:bodyPr/>
        <a:lstStyle/>
        <a:p>
          <a:endParaRPr lang="en-GB"/>
        </a:p>
      </dgm:t>
    </dgm:pt>
    <dgm:pt modelId="{BEE6EE95-410F-4098-ABBE-0770F4109BDD}" type="sibTrans" cxnId="{9495F37B-5C54-4777-88E9-7B8D4A19F887}">
      <dgm:prSet custT="1"/>
      <dgm:spPr>
        <a:solidFill>
          <a:prstClr val="white">
            <a:lumMod val="75000"/>
            <a:alpha val="90000"/>
          </a:prstClr>
        </a:solidFill>
        <a:ln w="12700" cap="flat" cmpd="sng" algn="ctr">
          <a:solidFill>
            <a:prstClr val="white">
              <a:lumMod val="65000"/>
              <a:alpha val="90000"/>
            </a:prstClr>
          </a:solidFill>
          <a:prstDash val="solid"/>
          <a:miter lim="800000"/>
        </a:ln>
        <a:effectLst/>
      </dgm:spPr>
      <dgm:t>
        <a:bodyPr spcFirstLastPara="0" vert="horz" wrap="square" lIns="45720" tIns="45720" rIns="45720" bIns="45720" numCol="1" spcCol="1270" anchor="ctr" anchorCtr="0"/>
        <a:lstStyle/>
        <a:p>
          <a:pPr marL="0" lvl="0" indent="0" algn="ctr" defTabSz="1600200">
            <a:lnSpc>
              <a:spcPct val="90000"/>
            </a:lnSpc>
            <a:spcBef>
              <a:spcPct val="0"/>
            </a:spcBef>
            <a:spcAft>
              <a:spcPct val="35000"/>
            </a:spcAft>
            <a:buNone/>
          </a:pPr>
          <a:endParaRPr lang="en-GB" sz="3600" kern="1200">
            <a:solidFill>
              <a:prstClr val="black">
                <a:hueOff val="0"/>
                <a:satOff val="0"/>
                <a:lumOff val="0"/>
                <a:alphaOff val="0"/>
              </a:prstClr>
            </a:solidFill>
            <a:latin typeface="Calibri" panose="020F0502020204030204"/>
            <a:ea typeface="+mn-ea"/>
            <a:cs typeface="+mn-cs"/>
          </a:endParaRPr>
        </a:p>
      </dgm:t>
    </dgm:pt>
    <dgm:pt modelId="{54E3034C-5D95-4A17-831F-F0867E39DEB1}">
      <dgm:prSet phldrT="[Texto]" custT="1"/>
      <dgm:spPr>
        <a:solidFill>
          <a:srgbClr val="8BC145">
            <a:lumMod val="40000"/>
            <a:lumOff val="60000"/>
          </a:srgbClr>
        </a:solidFill>
        <a:ln w="12700" cap="flat" cmpd="sng" algn="ctr">
          <a:solidFill>
            <a:prstClr val="white">
              <a:hueOff val="0"/>
              <a:satOff val="0"/>
              <a:lumOff val="0"/>
              <a:alphaOff val="0"/>
            </a:prstClr>
          </a:solidFill>
          <a:prstDash val="solid"/>
          <a:miter lim="800000"/>
        </a:ln>
        <a:effectLst/>
      </dgm:spPr>
      <dgm:t>
        <a:bodyPr spcFirstLastPara="0" vert="horz" wrap="square" lIns="108000" tIns="76200" rIns="108000" bIns="76200" numCol="1" spcCol="1270" anchor="ctr" anchorCtr="0"/>
        <a:lstStyle/>
        <a:p>
          <a:pPr marL="0" lvl="0" indent="0" algn="l" defTabSz="889000">
            <a:lnSpc>
              <a:spcPct val="90000"/>
            </a:lnSpc>
            <a:spcBef>
              <a:spcPct val="0"/>
            </a:spcBef>
            <a:spcAft>
              <a:spcPct val="35000"/>
            </a:spcAft>
            <a:buNone/>
          </a:pPr>
          <a:r>
            <a:rPr lang="en-GB" sz="2000" b="1" kern="1200" dirty="0">
              <a:solidFill>
                <a:prstClr val="black">
                  <a:lumMod val="65000"/>
                  <a:lumOff val="35000"/>
                </a:prstClr>
              </a:solidFill>
              <a:latin typeface="Calibri" panose="020F0502020204030204"/>
              <a:ea typeface="+mn-ea"/>
              <a:cs typeface="+mn-cs"/>
            </a:rPr>
            <a:t>Summary of main results, </a:t>
          </a:r>
          <a:r>
            <a:rPr lang="en-GB" sz="2000" b="0" kern="1200" dirty="0">
              <a:solidFill>
                <a:prstClr val="black">
                  <a:lumMod val="65000"/>
                  <a:lumOff val="35000"/>
                </a:prstClr>
              </a:solidFill>
              <a:latin typeface="Calibri" panose="020F0502020204030204"/>
              <a:ea typeface="+mn-ea"/>
              <a:cs typeface="+mn-cs"/>
            </a:rPr>
            <a:t>model significance and recommendations.</a:t>
          </a:r>
        </a:p>
      </dgm:t>
    </dgm:pt>
    <dgm:pt modelId="{E2EB883F-0915-45CD-873F-E0C8201EBF2D}" type="parTrans" cxnId="{E816BB94-DF0C-4C0A-87FC-300080C20406}">
      <dgm:prSet/>
      <dgm:spPr/>
      <dgm:t>
        <a:bodyPr/>
        <a:lstStyle/>
        <a:p>
          <a:endParaRPr lang="en-GB"/>
        </a:p>
      </dgm:t>
    </dgm:pt>
    <dgm:pt modelId="{EECFF56F-919F-4139-93C9-6C98EC60399A}" type="sibTrans" cxnId="{E816BB94-DF0C-4C0A-87FC-300080C20406}">
      <dgm:prSet/>
      <dgm:spPr/>
      <dgm:t>
        <a:bodyPr/>
        <a:lstStyle/>
        <a:p>
          <a:endParaRPr lang="en-GB"/>
        </a:p>
      </dgm:t>
    </dgm:pt>
    <dgm:pt modelId="{C956E822-67FF-4E0A-9AFD-C352D1D29B9F}" type="pres">
      <dgm:prSet presAssocID="{FC74E82E-4A21-42E8-8936-67B3DC81C363}" presName="outerComposite" presStyleCnt="0">
        <dgm:presLayoutVars>
          <dgm:chMax val="5"/>
          <dgm:dir/>
          <dgm:resizeHandles val="exact"/>
        </dgm:presLayoutVars>
      </dgm:prSet>
      <dgm:spPr/>
    </dgm:pt>
    <dgm:pt modelId="{9A7284BE-D8EB-485D-BC71-F84265F5F2EF}" type="pres">
      <dgm:prSet presAssocID="{FC74E82E-4A21-42E8-8936-67B3DC81C363}" presName="dummyMaxCanvas" presStyleCnt="0">
        <dgm:presLayoutVars/>
      </dgm:prSet>
      <dgm:spPr/>
    </dgm:pt>
    <dgm:pt modelId="{E5CB7232-0337-4F58-9265-CEB3C602D0A5}" type="pres">
      <dgm:prSet presAssocID="{FC74E82E-4A21-42E8-8936-67B3DC81C363}" presName="ThreeNodes_1" presStyleLbl="node1" presStyleIdx="0" presStyleCnt="3">
        <dgm:presLayoutVars>
          <dgm:bulletEnabled val="1"/>
        </dgm:presLayoutVars>
      </dgm:prSet>
      <dgm:spPr/>
    </dgm:pt>
    <dgm:pt modelId="{2890E30B-0BED-4795-A212-2B02A3E784CD}" type="pres">
      <dgm:prSet presAssocID="{FC74E82E-4A21-42E8-8936-67B3DC81C363}" presName="ThreeNodes_2" presStyleLbl="node1" presStyleIdx="1" presStyleCnt="3">
        <dgm:presLayoutVars>
          <dgm:bulletEnabled val="1"/>
        </dgm:presLayoutVars>
      </dgm:prSet>
      <dgm:spPr>
        <a:xfrm>
          <a:off x="788669" y="1691878"/>
          <a:ext cx="8938260" cy="1450181"/>
        </a:xfrm>
        <a:prstGeom prst="roundRect">
          <a:avLst>
            <a:gd name="adj" fmla="val 10000"/>
          </a:avLst>
        </a:prstGeom>
      </dgm:spPr>
    </dgm:pt>
    <dgm:pt modelId="{27498C00-6E31-4249-BA53-64482BCE22CB}" type="pres">
      <dgm:prSet presAssocID="{FC74E82E-4A21-42E8-8936-67B3DC81C363}" presName="ThreeNodes_3" presStyleLbl="node1" presStyleIdx="2" presStyleCnt="3">
        <dgm:presLayoutVars>
          <dgm:bulletEnabled val="1"/>
        </dgm:presLayoutVars>
      </dgm:prSet>
      <dgm:spPr>
        <a:xfrm>
          <a:off x="1577339" y="3383756"/>
          <a:ext cx="8938260" cy="1450181"/>
        </a:xfrm>
        <a:prstGeom prst="roundRect">
          <a:avLst>
            <a:gd name="adj" fmla="val 10000"/>
          </a:avLst>
        </a:prstGeom>
      </dgm:spPr>
    </dgm:pt>
    <dgm:pt modelId="{DA6D6CB4-2CF3-4D0F-B498-8B3326A6A7F6}" type="pres">
      <dgm:prSet presAssocID="{FC74E82E-4A21-42E8-8936-67B3DC81C363}" presName="ThreeConn_1-2" presStyleLbl="fgAccFollowNode1" presStyleIdx="0" presStyleCnt="2">
        <dgm:presLayoutVars>
          <dgm:bulletEnabled val="1"/>
        </dgm:presLayoutVars>
      </dgm:prSet>
      <dgm:spPr/>
    </dgm:pt>
    <dgm:pt modelId="{EB77FE2D-822C-4A9B-A8B5-067E410E668B}" type="pres">
      <dgm:prSet presAssocID="{FC74E82E-4A21-42E8-8936-67B3DC81C363}" presName="ThreeConn_2-3" presStyleLbl="fgAccFollowNode1" presStyleIdx="1" presStyleCnt="2">
        <dgm:presLayoutVars>
          <dgm:bulletEnabled val="1"/>
        </dgm:presLayoutVars>
      </dgm:prSet>
      <dgm:spPr>
        <a:xfrm>
          <a:off x="8784312" y="2781931"/>
          <a:ext cx="942617" cy="942617"/>
        </a:xfrm>
        <a:prstGeom prst="downArrow">
          <a:avLst>
            <a:gd name="adj1" fmla="val 55000"/>
            <a:gd name="adj2" fmla="val 45000"/>
          </a:avLst>
        </a:prstGeom>
      </dgm:spPr>
    </dgm:pt>
    <dgm:pt modelId="{D2356C4A-B523-463C-996A-13D1A1467CCA}" type="pres">
      <dgm:prSet presAssocID="{FC74E82E-4A21-42E8-8936-67B3DC81C363}" presName="ThreeNodes_1_text" presStyleLbl="node1" presStyleIdx="2" presStyleCnt="3">
        <dgm:presLayoutVars>
          <dgm:bulletEnabled val="1"/>
        </dgm:presLayoutVars>
      </dgm:prSet>
      <dgm:spPr/>
    </dgm:pt>
    <dgm:pt modelId="{F6719BBA-1AFD-4A94-A127-190D6F3F00FE}" type="pres">
      <dgm:prSet presAssocID="{FC74E82E-4A21-42E8-8936-67B3DC81C363}" presName="ThreeNodes_2_text" presStyleLbl="node1" presStyleIdx="2" presStyleCnt="3">
        <dgm:presLayoutVars>
          <dgm:bulletEnabled val="1"/>
        </dgm:presLayoutVars>
      </dgm:prSet>
      <dgm:spPr/>
    </dgm:pt>
    <dgm:pt modelId="{AC6278CF-BDEB-4321-8E48-9EABEACE3309}" type="pres">
      <dgm:prSet presAssocID="{FC74E82E-4A21-42E8-8936-67B3DC81C363}" presName="ThreeNodes_3_text" presStyleLbl="node1" presStyleIdx="2" presStyleCnt="3">
        <dgm:presLayoutVars>
          <dgm:bulletEnabled val="1"/>
        </dgm:presLayoutVars>
      </dgm:prSet>
      <dgm:spPr/>
    </dgm:pt>
  </dgm:ptLst>
  <dgm:cxnLst>
    <dgm:cxn modelId="{EA526A0A-DE8D-4573-9E0F-F0F309F15EBE}" type="presOf" srcId="{FC74E82E-4A21-42E8-8936-67B3DC81C363}" destId="{C956E822-67FF-4E0A-9AFD-C352D1D29B9F}" srcOrd="0" destOrd="0" presId="urn:microsoft.com/office/officeart/2005/8/layout/vProcess5"/>
    <dgm:cxn modelId="{56FD662E-D34B-41F7-AABD-11BE49D39D5D}" type="presOf" srcId="{B14103EC-4773-4555-88EC-BBE718CC92C0}" destId="{DA6D6CB4-2CF3-4D0F-B498-8B3326A6A7F6}" srcOrd="0" destOrd="0" presId="urn:microsoft.com/office/officeart/2005/8/layout/vProcess5"/>
    <dgm:cxn modelId="{6E8A3036-045F-4A01-B4A6-CDC279131D06}" type="presOf" srcId="{54E3034C-5D95-4A17-831F-F0867E39DEB1}" destId="{27498C00-6E31-4249-BA53-64482BCE22CB}" srcOrd="0" destOrd="0" presId="urn:microsoft.com/office/officeart/2005/8/layout/vProcess5"/>
    <dgm:cxn modelId="{955C4746-8C2E-4427-A400-90037FF566A1}" type="presOf" srcId="{8532C969-1F1C-4F4A-ADF5-B94082721708}" destId="{D2356C4A-B523-463C-996A-13D1A1467CCA}" srcOrd="1" destOrd="0" presId="urn:microsoft.com/office/officeart/2005/8/layout/vProcess5"/>
    <dgm:cxn modelId="{33D15F4D-3A29-49AD-9F4A-49EC353E4FF0}" type="presOf" srcId="{BEE6EE95-410F-4098-ABBE-0770F4109BDD}" destId="{EB77FE2D-822C-4A9B-A8B5-067E410E668B}" srcOrd="0" destOrd="0" presId="urn:microsoft.com/office/officeart/2005/8/layout/vProcess5"/>
    <dgm:cxn modelId="{984CFD75-8147-40FE-B3F6-8CA8C63FE59E}" type="presOf" srcId="{8532C969-1F1C-4F4A-ADF5-B94082721708}" destId="{E5CB7232-0337-4F58-9265-CEB3C602D0A5}" srcOrd="0" destOrd="0" presId="urn:microsoft.com/office/officeart/2005/8/layout/vProcess5"/>
    <dgm:cxn modelId="{9495F37B-5C54-4777-88E9-7B8D4A19F887}" srcId="{FC74E82E-4A21-42E8-8936-67B3DC81C363}" destId="{90915762-C209-43F9-9441-52B8895AE86A}" srcOrd="1" destOrd="0" parTransId="{B42491A8-B02F-4D0B-BBA2-3D74276A1C76}" sibTransId="{BEE6EE95-410F-4098-ABBE-0770F4109BDD}"/>
    <dgm:cxn modelId="{4BEEEB8E-9BA9-4736-AFC6-285E24DC549B}" type="presOf" srcId="{54E3034C-5D95-4A17-831F-F0867E39DEB1}" destId="{AC6278CF-BDEB-4321-8E48-9EABEACE3309}" srcOrd="1" destOrd="0" presId="urn:microsoft.com/office/officeart/2005/8/layout/vProcess5"/>
    <dgm:cxn modelId="{E816BB94-DF0C-4C0A-87FC-300080C20406}" srcId="{FC74E82E-4A21-42E8-8936-67B3DC81C363}" destId="{54E3034C-5D95-4A17-831F-F0867E39DEB1}" srcOrd="2" destOrd="0" parTransId="{E2EB883F-0915-45CD-873F-E0C8201EBF2D}" sibTransId="{EECFF56F-919F-4139-93C9-6C98EC60399A}"/>
    <dgm:cxn modelId="{FA9D11D5-89FE-4BA0-8FD4-F7B8AABD6AC2}" srcId="{FC74E82E-4A21-42E8-8936-67B3DC81C363}" destId="{8532C969-1F1C-4F4A-ADF5-B94082721708}" srcOrd="0" destOrd="0" parTransId="{AE96AEF2-A403-4A10-9008-64CA9AADE488}" sibTransId="{B14103EC-4773-4555-88EC-BBE718CC92C0}"/>
    <dgm:cxn modelId="{263059F3-261C-4C7F-BE62-F2D9C07FEADA}" type="presOf" srcId="{90915762-C209-43F9-9441-52B8895AE86A}" destId="{F6719BBA-1AFD-4A94-A127-190D6F3F00FE}" srcOrd="1" destOrd="0" presId="urn:microsoft.com/office/officeart/2005/8/layout/vProcess5"/>
    <dgm:cxn modelId="{B76B0AF5-E3CF-4542-B1CC-C0B7DD7FD565}" type="presOf" srcId="{90915762-C209-43F9-9441-52B8895AE86A}" destId="{2890E30B-0BED-4795-A212-2B02A3E784CD}" srcOrd="0" destOrd="0" presId="urn:microsoft.com/office/officeart/2005/8/layout/vProcess5"/>
    <dgm:cxn modelId="{E7FA295E-9C16-4D70-848E-BD9728E1002B}" type="presParOf" srcId="{C956E822-67FF-4E0A-9AFD-C352D1D29B9F}" destId="{9A7284BE-D8EB-485D-BC71-F84265F5F2EF}" srcOrd="0" destOrd="0" presId="urn:microsoft.com/office/officeart/2005/8/layout/vProcess5"/>
    <dgm:cxn modelId="{98390E0E-6E30-43CF-9D7A-EBA387DACF09}" type="presParOf" srcId="{C956E822-67FF-4E0A-9AFD-C352D1D29B9F}" destId="{E5CB7232-0337-4F58-9265-CEB3C602D0A5}" srcOrd="1" destOrd="0" presId="urn:microsoft.com/office/officeart/2005/8/layout/vProcess5"/>
    <dgm:cxn modelId="{1B8F7223-99FB-4C0A-8C17-92090D80E595}" type="presParOf" srcId="{C956E822-67FF-4E0A-9AFD-C352D1D29B9F}" destId="{2890E30B-0BED-4795-A212-2B02A3E784CD}" srcOrd="2" destOrd="0" presId="urn:microsoft.com/office/officeart/2005/8/layout/vProcess5"/>
    <dgm:cxn modelId="{CAB17604-6E0B-4BEA-B69F-64504EF9D1F6}" type="presParOf" srcId="{C956E822-67FF-4E0A-9AFD-C352D1D29B9F}" destId="{27498C00-6E31-4249-BA53-64482BCE22CB}" srcOrd="3" destOrd="0" presId="urn:microsoft.com/office/officeart/2005/8/layout/vProcess5"/>
    <dgm:cxn modelId="{A798A64E-52C7-41A2-BFBA-59590B624D16}" type="presParOf" srcId="{C956E822-67FF-4E0A-9AFD-C352D1D29B9F}" destId="{DA6D6CB4-2CF3-4D0F-B498-8B3326A6A7F6}" srcOrd="4" destOrd="0" presId="urn:microsoft.com/office/officeart/2005/8/layout/vProcess5"/>
    <dgm:cxn modelId="{AFBAC6E5-438B-421E-8524-D91DCA2F1D61}" type="presParOf" srcId="{C956E822-67FF-4E0A-9AFD-C352D1D29B9F}" destId="{EB77FE2D-822C-4A9B-A8B5-067E410E668B}" srcOrd="5" destOrd="0" presId="urn:microsoft.com/office/officeart/2005/8/layout/vProcess5"/>
    <dgm:cxn modelId="{988F636D-59E6-4312-B509-B5163FBC9EE5}" type="presParOf" srcId="{C956E822-67FF-4E0A-9AFD-C352D1D29B9F}" destId="{D2356C4A-B523-463C-996A-13D1A1467CCA}" srcOrd="6" destOrd="0" presId="urn:microsoft.com/office/officeart/2005/8/layout/vProcess5"/>
    <dgm:cxn modelId="{F35BFC3D-1C5B-4513-82B2-4B2CC2524396}" type="presParOf" srcId="{C956E822-67FF-4E0A-9AFD-C352D1D29B9F}" destId="{F6719BBA-1AFD-4A94-A127-190D6F3F00FE}" srcOrd="7" destOrd="0" presId="urn:microsoft.com/office/officeart/2005/8/layout/vProcess5"/>
    <dgm:cxn modelId="{6103B9DC-A419-499E-A4D3-466C6D30BF0B}" type="presParOf" srcId="{C956E822-67FF-4E0A-9AFD-C352D1D29B9F}" destId="{AC6278CF-BDEB-4321-8E48-9EABEACE3309}" srcOrd="8"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D9A30E-4366-462F-8D93-01932358B1A3}">
      <dsp:nvSpPr>
        <dsp:cNvPr id="0" name=""/>
        <dsp:cNvSpPr/>
      </dsp:nvSpPr>
      <dsp:spPr>
        <a:xfrm>
          <a:off x="6801" y="-252809"/>
          <a:ext cx="2759767" cy="1003899"/>
        </a:xfrm>
        <a:prstGeom prst="rect">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56896" rIns="99568" bIns="56896" numCol="1" spcCol="1270" anchor="ctr" anchorCtr="0">
          <a:noAutofit/>
        </a:bodyPr>
        <a:lstStyle/>
        <a:p>
          <a:pPr marL="0" lvl="0" indent="0" algn="ctr" defTabSz="622300">
            <a:lnSpc>
              <a:spcPct val="90000"/>
            </a:lnSpc>
            <a:spcBef>
              <a:spcPct val="0"/>
            </a:spcBef>
            <a:spcAft>
              <a:spcPct val="35000"/>
            </a:spcAft>
            <a:buNone/>
          </a:pPr>
          <a:r>
            <a:rPr lang="en-GB" sz="1400" kern="1200" dirty="0" err="1">
              <a:solidFill>
                <a:schemeClr val="bg1"/>
              </a:solidFill>
              <a:latin typeface="Arial" panose="020B0604020202020204" pitchFamily="34" charset="0"/>
            </a:rPr>
            <a:t>PublicSector_Indicators</a:t>
          </a:r>
          <a:endParaRPr lang="en-GB" sz="1400" kern="1200" dirty="0">
            <a:solidFill>
              <a:schemeClr val="bg1"/>
            </a:solidFill>
            <a:latin typeface="Arial" panose="020B0604020202020204" pitchFamily="34" charset="0"/>
          </a:endParaRPr>
        </a:p>
      </dsp:txBody>
      <dsp:txXfrm>
        <a:off x="6801" y="-252809"/>
        <a:ext cx="2759767" cy="1003899"/>
      </dsp:txXfrm>
    </dsp:sp>
    <dsp:sp modelId="{BA955BD5-F94A-4E88-B049-CC6A42D820DB}">
      <dsp:nvSpPr>
        <dsp:cNvPr id="0" name=""/>
        <dsp:cNvSpPr/>
      </dsp:nvSpPr>
      <dsp:spPr>
        <a:xfrm>
          <a:off x="11718" y="744689"/>
          <a:ext cx="2749932" cy="4964922"/>
        </a:xfrm>
        <a:prstGeom prst="rect">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08000" lvl="1" indent="-108000" algn="l" defTabSz="622300">
            <a:lnSpc>
              <a:spcPct val="90000"/>
            </a:lnSpc>
            <a:spcBef>
              <a:spcPct val="0"/>
            </a:spcBef>
            <a:spcAft>
              <a:spcPts val="300"/>
            </a:spcAft>
            <a:buChar char="•"/>
          </a:pPr>
          <a:r>
            <a:rPr lang="en-GB" sz="1400" b="0" i="0" u="none" kern="1200" dirty="0" err="1"/>
            <a:t>Labor</a:t>
          </a:r>
          <a:r>
            <a:rPr lang="en-GB" sz="1400" b="0" i="0" u="none" kern="1200" dirty="0"/>
            <a:t> force, total</a:t>
          </a:r>
          <a:endParaRPr lang="en-GB" sz="1400" kern="1200" dirty="0"/>
        </a:p>
        <a:p>
          <a:pPr marL="108000" lvl="1" indent="-108000" algn="l" defTabSz="622300">
            <a:lnSpc>
              <a:spcPct val="90000"/>
            </a:lnSpc>
            <a:spcBef>
              <a:spcPct val="0"/>
            </a:spcBef>
            <a:spcAft>
              <a:spcPts val="300"/>
            </a:spcAft>
            <a:buChar char="•"/>
          </a:pPr>
          <a:r>
            <a:rPr lang="en-GB" sz="1400" b="0" i="0" u="none" kern="1200" dirty="0" err="1"/>
            <a:t>Labor</a:t>
          </a:r>
          <a:r>
            <a:rPr lang="en-GB" sz="1400" b="0" i="0" u="none" kern="1200" dirty="0"/>
            <a:t> force participation rate for ages </a:t>
          </a:r>
          <a:r>
            <a:rPr lang="en-GB" sz="1400" b="0" i="0" u="none" kern="1200" dirty="0">
              <a:solidFill>
                <a:schemeClr val="bg1">
                  <a:lumMod val="50000"/>
                </a:schemeClr>
              </a:solidFill>
            </a:rPr>
            <a:t>(15-24, 24-64, 64+)</a:t>
          </a:r>
          <a:endParaRPr lang="en-GB" sz="1400" kern="1200" dirty="0"/>
        </a:p>
        <a:p>
          <a:pPr marL="108000" lvl="1" indent="-108000" algn="l" defTabSz="622300">
            <a:lnSpc>
              <a:spcPct val="90000"/>
            </a:lnSpc>
            <a:spcBef>
              <a:spcPct val="0"/>
            </a:spcBef>
            <a:spcAft>
              <a:spcPts val="300"/>
            </a:spcAft>
            <a:buChar char="•"/>
          </a:pPr>
          <a:r>
            <a:rPr lang="en-GB" sz="1400" b="0" i="0" u="none" kern="1200" dirty="0">
              <a:solidFill>
                <a:schemeClr val="tx1"/>
              </a:solidFill>
            </a:rPr>
            <a:t>Wage and salaried workers, total (% of total employment)</a:t>
          </a:r>
          <a:endParaRPr lang="en-GB" sz="1400" kern="1200" dirty="0">
            <a:solidFill>
              <a:schemeClr val="tx1"/>
            </a:solidFill>
          </a:endParaRPr>
        </a:p>
        <a:p>
          <a:pPr marL="108000" lvl="1" indent="-108000" algn="l" defTabSz="622300">
            <a:lnSpc>
              <a:spcPct val="90000"/>
            </a:lnSpc>
            <a:spcBef>
              <a:spcPct val="0"/>
            </a:spcBef>
            <a:spcAft>
              <a:spcPts val="300"/>
            </a:spcAft>
            <a:buChar char="•"/>
          </a:pPr>
          <a:r>
            <a:rPr lang="en-GB" sz="1400" b="0" i="0" u="none" kern="1200" dirty="0">
              <a:solidFill>
                <a:schemeClr val="tx1"/>
              </a:solidFill>
            </a:rPr>
            <a:t>Vulnerable employment, total (% of total employment)</a:t>
          </a:r>
          <a:endParaRPr lang="en-GB" sz="1400" kern="1200" dirty="0">
            <a:solidFill>
              <a:schemeClr val="tx1"/>
            </a:solidFill>
          </a:endParaRPr>
        </a:p>
        <a:p>
          <a:pPr marL="108000" lvl="1" indent="-108000" algn="l" defTabSz="622300">
            <a:lnSpc>
              <a:spcPct val="90000"/>
            </a:lnSpc>
            <a:spcBef>
              <a:spcPct val="0"/>
            </a:spcBef>
            <a:spcAft>
              <a:spcPts val="300"/>
            </a:spcAft>
            <a:buChar char="•"/>
          </a:pPr>
          <a:r>
            <a:rPr lang="en-GB" sz="1400" kern="1200" dirty="0">
              <a:solidFill>
                <a:schemeClr val="tx1"/>
              </a:solidFill>
            </a:rPr>
            <a:t>Employers, total (% of total employment)</a:t>
          </a:r>
        </a:p>
        <a:p>
          <a:pPr marL="108000" lvl="1" indent="-108000" algn="l" defTabSz="622300">
            <a:lnSpc>
              <a:spcPct val="90000"/>
            </a:lnSpc>
            <a:spcBef>
              <a:spcPct val="0"/>
            </a:spcBef>
            <a:spcAft>
              <a:spcPts val="300"/>
            </a:spcAft>
            <a:buChar char="•"/>
          </a:pPr>
          <a:r>
            <a:rPr lang="en-GB" sz="1400" b="0" i="0" u="none" kern="1200" dirty="0"/>
            <a:t>Self-employed, total (% of total employment)</a:t>
          </a:r>
          <a:endParaRPr lang="en-GB" sz="1400" kern="1200" dirty="0"/>
        </a:p>
        <a:p>
          <a:pPr marL="108000" lvl="1" indent="-108000" algn="l" defTabSz="622300">
            <a:lnSpc>
              <a:spcPct val="90000"/>
            </a:lnSpc>
            <a:spcBef>
              <a:spcPct val="0"/>
            </a:spcBef>
            <a:spcAft>
              <a:spcPts val="300"/>
            </a:spcAft>
            <a:buChar char="•"/>
          </a:pPr>
          <a:r>
            <a:rPr lang="en-GB" sz="1400" kern="1200" dirty="0"/>
            <a:t>Informal employment (% of total non-agricultural employment)</a:t>
          </a:r>
        </a:p>
        <a:p>
          <a:pPr marL="108000" lvl="1" indent="-108000" algn="l" defTabSz="622300">
            <a:lnSpc>
              <a:spcPct val="90000"/>
            </a:lnSpc>
            <a:spcBef>
              <a:spcPct val="0"/>
            </a:spcBef>
            <a:spcAft>
              <a:spcPts val="300"/>
            </a:spcAft>
            <a:buChar char="•"/>
          </a:pPr>
          <a:r>
            <a:rPr lang="en-GB" sz="1400" b="0" i="0" u="none" kern="1200" dirty="0"/>
            <a:t>Unemployment, total (% of total </a:t>
          </a:r>
          <a:r>
            <a:rPr lang="en-GB" sz="1400" b="0" i="0" u="none" kern="1200" dirty="0" err="1"/>
            <a:t>labor</a:t>
          </a:r>
          <a:r>
            <a:rPr lang="en-GB" sz="1400" b="0" i="0" u="none" kern="1200" dirty="0"/>
            <a:t> force)</a:t>
          </a:r>
          <a:br>
            <a:rPr lang="en-GB" sz="1400" b="0" i="0" u="none" kern="1200" dirty="0"/>
          </a:br>
          <a:r>
            <a:rPr lang="en-GB" sz="1400" b="0" i="0" u="none" kern="1200" dirty="0">
              <a:solidFill>
                <a:schemeClr val="bg1">
                  <a:lumMod val="50000"/>
                </a:schemeClr>
              </a:solidFill>
            </a:rPr>
            <a:t>(Total,  male and female)</a:t>
          </a:r>
          <a:endParaRPr lang="en-GB" sz="1400" kern="1200" dirty="0"/>
        </a:p>
        <a:p>
          <a:pPr marL="108000" lvl="1" indent="-108000" algn="l" defTabSz="622300">
            <a:lnSpc>
              <a:spcPct val="90000"/>
            </a:lnSpc>
            <a:spcBef>
              <a:spcPct val="0"/>
            </a:spcBef>
            <a:spcAft>
              <a:spcPts val="300"/>
            </a:spcAft>
            <a:buChar char="•"/>
          </a:pPr>
          <a:r>
            <a:rPr lang="en-GB" sz="1400" b="0" i="0" u="none" kern="1200" dirty="0">
              <a:solidFill>
                <a:schemeClr val="bg1">
                  <a:lumMod val="50000"/>
                </a:schemeClr>
              </a:solidFill>
            </a:rPr>
            <a:t>Unemployment participation rate for ages (15-24),</a:t>
          </a:r>
          <a:endParaRPr lang="en-GB" sz="1400" kern="1200" dirty="0">
            <a:solidFill>
              <a:schemeClr val="bg1">
                <a:lumMod val="50000"/>
              </a:schemeClr>
            </a:solidFill>
          </a:endParaRPr>
        </a:p>
        <a:p>
          <a:pPr marL="108000" lvl="1" indent="-108000" algn="l" defTabSz="622300">
            <a:lnSpc>
              <a:spcPct val="90000"/>
            </a:lnSpc>
            <a:spcBef>
              <a:spcPct val="0"/>
            </a:spcBef>
            <a:spcAft>
              <a:spcPts val="300"/>
            </a:spcAft>
            <a:buChar char="•"/>
          </a:pPr>
          <a:r>
            <a:rPr lang="en-GB" sz="1400" b="0" i="0" u="none" kern="1200" dirty="0">
              <a:solidFill>
                <a:schemeClr val="bg1">
                  <a:lumMod val="50000"/>
                </a:schemeClr>
              </a:solidFill>
            </a:rPr>
            <a:t>Unemployment (% of total </a:t>
          </a:r>
          <a:r>
            <a:rPr lang="en-GB" sz="1400" b="0" i="0" u="none" kern="1200" dirty="0" err="1">
              <a:solidFill>
                <a:schemeClr val="bg1">
                  <a:lumMod val="50000"/>
                </a:schemeClr>
              </a:solidFill>
            </a:rPr>
            <a:t>labor</a:t>
          </a:r>
          <a:r>
            <a:rPr lang="en-GB" sz="1400" b="0" i="0" u="none" kern="1200" dirty="0">
              <a:solidFill>
                <a:schemeClr val="bg1">
                  <a:lumMod val="50000"/>
                </a:schemeClr>
              </a:solidFill>
            </a:rPr>
            <a:t> force with advanced, intermediate or basic education)</a:t>
          </a:r>
          <a:endParaRPr lang="en-GB" sz="1400" kern="1200" dirty="0">
            <a:solidFill>
              <a:schemeClr val="bg1">
                <a:lumMod val="50000"/>
              </a:schemeClr>
            </a:solidFill>
          </a:endParaRPr>
        </a:p>
        <a:p>
          <a:pPr marL="108000" lvl="1" indent="-108000" algn="l" defTabSz="622300">
            <a:lnSpc>
              <a:spcPct val="90000"/>
            </a:lnSpc>
            <a:spcBef>
              <a:spcPct val="0"/>
            </a:spcBef>
            <a:spcAft>
              <a:spcPts val="300"/>
            </a:spcAft>
            <a:buChar char="•"/>
          </a:pPr>
          <a:r>
            <a:rPr lang="en-GB" sz="1400" b="0" i="0" u="none" kern="1200" dirty="0"/>
            <a:t>Children in employment, total (% of children ages 7-14)</a:t>
          </a:r>
          <a:endParaRPr lang="en-GB" sz="1400" kern="1200" dirty="0"/>
        </a:p>
      </dsp:txBody>
      <dsp:txXfrm>
        <a:off x="11718" y="744689"/>
        <a:ext cx="2749932" cy="4964922"/>
      </dsp:txXfrm>
    </dsp:sp>
    <dsp:sp modelId="{AAFCC219-2912-4BAC-85ED-4846BAAF1E6B}">
      <dsp:nvSpPr>
        <dsp:cNvPr id="0" name=""/>
        <dsp:cNvSpPr/>
      </dsp:nvSpPr>
      <dsp:spPr>
        <a:xfrm>
          <a:off x="2993944" y="-264794"/>
          <a:ext cx="2759767" cy="1024418"/>
        </a:xfrm>
        <a:prstGeom prst="rect">
          <a:avLst/>
        </a:prstGeom>
        <a:solidFill>
          <a:schemeClr val="accent4">
            <a:hueOff val="-3732583"/>
            <a:satOff val="1753"/>
            <a:lumOff val="653"/>
            <a:alphaOff val="0"/>
          </a:schemeClr>
        </a:solidFill>
        <a:ln w="12700" cap="flat" cmpd="sng" algn="ctr">
          <a:solidFill>
            <a:schemeClr val="accent4">
              <a:hueOff val="-3732583"/>
              <a:satOff val="1753"/>
              <a:lumOff val="65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56896" rIns="99568" bIns="56896" numCol="1" spcCol="1270" anchor="ctr" anchorCtr="0">
          <a:noAutofit/>
        </a:bodyPr>
        <a:lstStyle/>
        <a:p>
          <a:pPr marL="0" lvl="0" indent="0" algn="ctr" defTabSz="622300">
            <a:lnSpc>
              <a:spcPct val="90000"/>
            </a:lnSpc>
            <a:spcBef>
              <a:spcPct val="0"/>
            </a:spcBef>
            <a:spcAft>
              <a:spcPct val="35000"/>
            </a:spcAft>
            <a:buNone/>
          </a:pPr>
          <a:r>
            <a:rPr lang="en-GB" sz="1400" kern="1200" dirty="0">
              <a:solidFill>
                <a:schemeClr val="bg1"/>
              </a:solidFill>
              <a:latin typeface="Arial" panose="020B0604020202020204" pitchFamily="34" charset="0"/>
            </a:rPr>
            <a:t>Economy</a:t>
          </a:r>
        </a:p>
      </dsp:txBody>
      <dsp:txXfrm>
        <a:off x="2993944" y="-264794"/>
        <a:ext cx="2759767" cy="1024418"/>
      </dsp:txXfrm>
    </dsp:sp>
    <dsp:sp modelId="{885EC250-B585-4649-83CA-818FE2F56902}">
      <dsp:nvSpPr>
        <dsp:cNvPr id="0" name=""/>
        <dsp:cNvSpPr/>
      </dsp:nvSpPr>
      <dsp:spPr>
        <a:xfrm>
          <a:off x="2998862" y="749364"/>
          <a:ext cx="2749932" cy="4972231"/>
        </a:xfrm>
        <a:prstGeom prst="rect">
          <a:avLst/>
        </a:prstGeom>
        <a:solidFill>
          <a:schemeClr val="accent4">
            <a:tint val="40000"/>
            <a:alpha val="90000"/>
            <a:hueOff val="-4165459"/>
            <a:satOff val="2269"/>
            <a:lumOff val="251"/>
            <a:alphaOff val="0"/>
          </a:schemeClr>
        </a:solidFill>
        <a:ln w="12700" cap="flat" cmpd="sng" algn="ctr">
          <a:solidFill>
            <a:schemeClr val="accent4">
              <a:tint val="40000"/>
              <a:alpha val="90000"/>
              <a:hueOff val="-4165459"/>
              <a:satOff val="2269"/>
              <a:lumOff val="251"/>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08000" lvl="1" indent="-108000" algn="l" defTabSz="622300">
            <a:lnSpc>
              <a:spcPct val="100000"/>
            </a:lnSpc>
            <a:spcBef>
              <a:spcPct val="0"/>
            </a:spcBef>
            <a:spcAft>
              <a:spcPts val="300"/>
            </a:spcAft>
            <a:buChar char="•"/>
          </a:pPr>
          <a:r>
            <a:rPr lang="en-GB" sz="1400" kern="1200" dirty="0">
              <a:solidFill>
                <a:schemeClr val="bg1">
                  <a:lumMod val="50000"/>
                </a:schemeClr>
              </a:solidFill>
            </a:rPr>
            <a:t>GDP (current US$)</a:t>
          </a:r>
        </a:p>
        <a:p>
          <a:pPr marL="108000" lvl="1" indent="-108000" algn="l" defTabSz="622300">
            <a:lnSpc>
              <a:spcPct val="100000"/>
            </a:lnSpc>
            <a:spcBef>
              <a:spcPct val="0"/>
            </a:spcBef>
            <a:spcAft>
              <a:spcPts val="300"/>
            </a:spcAft>
            <a:buChar char="•"/>
          </a:pPr>
          <a:r>
            <a:rPr lang="en-GB" sz="1400" kern="1200" dirty="0"/>
            <a:t>GDP per capita (current US$)</a:t>
          </a:r>
        </a:p>
        <a:p>
          <a:pPr marL="108000" lvl="1" indent="-108000" algn="l" defTabSz="622300">
            <a:lnSpc>
              <a:spcPct val="100000"/>
            </a:lnSpc>
            <a:spcBef>
              <a:spcPct val="0"/>
            </a:spcBef>
            <a:spcAft>
              <a:spcPts val="300"/>
            </a:spcAft>
            <a:buChar char="•"/>
          </a:pPr>
          <a:r>
            <a:rPr lang="en-GB" sz="1400" kern="1200" dirty="0"/>
            <a:t>GDP per capita growth (annual %)</a:t>
          </a:r>
        </a:p>
        <a:p>
          <a:pPr marL="108000" lvl="1" indent="-108000" algn="l" defTabSz="622300">
            <a:lnSpc>
              <a:spcPct val="100000"/>
            </a:lnSpc>
            <a:spcBef>
              <a:spcPct val="0"/>
            </a:spcBef>
            <a:spcAft>
              <a:spcPts val="300"/>
            </a:spcAft>
            <a:buChar char="•"/>
          </a:pPr>
          <a:r>
            <a:rPr lang="en-GB" sz="1400" kern="1200" dirty="0">
              <a:solidFill>
                <a:schemeClr val="tx1"/>
              </a:solidFill>
              <a:latin typeface="Calibri" panose="020F0502020204030204"/>
              <a:ea typeface="+mn-ea"/>
              <a:cs typeface="+mn-cs"/>
            </a:rPr>
            <a:t>Manufacturing, value added (% GDP)</a:t>
          </a:r>
        </a:p>
        <a:p>
          <a:pPr marL="108000" lvl="1" indent="-108000" algn="l" defTabSz="622300">
            <a:lnSpc>
              <a:spcPct val="100000"/>
            </a:lnSpc>
            <a:spcBef>
              <a:spcPct val="0"/>
            </a:spcBef>
            <a:spcAft>
              <a:spcPts val="300"/>
            </a:spcAft>
            <a:buChar char="•"/>
          </a:pPr>
          <a:r>
            <a:rPr lang="en-GB" sz="1400" kern="1200" dirty="0"/>
            <a:t>Services, value added (% GDP)</a:t>
          </a:r>
        </a:p>
        <a:p>
          <a:pPr marL="108000" lvl="1" indent="-108000" algn="l" defTabSz="622300">
            <a:lnSpc>
              <a:spcPct val="100000"/>
            </a:lnSpc>
            <a:spcBef>
              <a:spcPct val="0"/>
            </a:spcBef>
            <a:spcAft>
              <a:spcPts val="300"/>
            </a:spcAft>
            <a:buChar char="•"/>
          </a:pPr>
          <a:r>
            <a:rPr lang="en-GB" sz="1400" kern="1200" dirty="0"/>
            <a:t>Industry (including construction), value added (% GDP)</a:t>
          </a:r>
        </a:p>
        <a:p>
          <a:pPr marL="108000" lvl="1" indent="-108000" algn="l" defTabSz="622300">
            <a:lnSpc>
              <a:spcPct val="100000"/>
            </a:lnSpc>
            <a:spcBef>
              <a:spcPct val="0"/>
            </a:spcBef>
            <a:spcAft>
              <a:spcPts val="300"/>
            </a:spcAft>
            <a:buChar char="•"/>
          </a:pPr>
          <a:r>
            <a:rPr lang="en-GB" sz="1400" kern="1200" dirty="0"/>
            <a:t>Agriculture, forestry, and fishing, value added (% GDP)</a:t>
          </a:r>
        </a:p>
        <a:p>
          <a:pPr marL="108000" lvl="1" indent="-108000" algn="l" defTabSz="622300">
            <a:lnSpc>
              <a:spcPct val="100000"/>
            </a:lnSpc>
            <a:spcBef>
              <a:spcPct val="0"/>
            </a:spcBef>
            <a:spcAft>
              <a:spcPts val="300"/>
            </a:spcAft>
            <a:buChar char="•"/>
          </a:pPr>
          <a:r>
            <a:rPr lang="en-GB" sz="1400" kern="1200" dirty="0"/>
            <a:t>Trade (% of GDP)</a:t>
          </a:r>
        </a:p>
        <a:p>
          <a:pPr marL="108000" lvl="1" indent="-108000" algn="l" defTabSz="622300">
            <a:lnSpc>
              <a:spcPct val="100000"/>
            </a:lnSpc>
            <a:spcBef>
              <a:spcPct val="0"/>
            </a:spcBef>
            <a:spcAft>
              <a:spcPts val="300"/>
            </a:spcAft>
            <a:buChar char="•"/>
          </a:pPr>
          <a:r>
            <a:rPr lang="en-GB" sz="1400" kern="1200" dirty="0"/>
            <a:t>General government final consumption expenditure (%GDP)</a:t>
          </a:r>
        </a:p>
        <a:p>
          <a:pPr marL="108000" lvl="1" indent="-108000" algn="l" defTabSz="622300">
            <a:lnSpc>
              <a:spcPct val="100000"/>
            </a:lnSpc>
            <a:spcBef>
              <a:spcPct val="0"/>
            </a:spcBef>
            <a:spcAft>
              <a:spcPts val="300"/>
            </a:spcAft>
            <a:buChar char="•"/>
          </a:pPr>
          <a:r>
            <a:rPr lang="en-GB" sz="1400" kern="1200" dirty="0"/>
            <a:t>Exports of goods and services    (% of GDP)</a:t>
          </a:r>
        </a:p>
        <a:p>
          <a:pPr marL="108000" lvl="1" indent="-108000" algn="l" defTabSz="622300">
            <a:lnSpc>
              <a:spcPct val="100000"/>
            </a:lnSpc>
            <a:spcBef>
              <a:spcPct val="0"/>
            </a:spcBef>
            <a:spcAft>
              <a:spcPts val="300"/>
            </a:spcAft>
            <a:buChar char="•"/>
          </a:pPr>
          <a:r>
            <a:rPr lang="en-GB" sz="1400" kern="1200" dirty="0"/>
            <a:t>Imports of goods and services    (% of GDP)</a:t>
          </a:r>
        </a:p>
        <a:p>
          <a:pPr marL="108000" lvl="1" indent="-108000" algn="l" defTabSz="622300">
            <a:lnSpc>
              <a:spcPct val="100000"/>
            </a:lnSpc>
            <a:spcBef>
              <a:spcPct val="0"/>
            </a:spcBef>
            <a:spcAft>
              <a:spcPts val="300"/>
            </a:spcAft>
            <a:buChar char="•"/>
          </a:pPr>
          <a:r>
            <a:rPr lang="en-GB" sz="1400" kern="1200" dirty="0"/>
            <a:t>Foreign direct investment, net inflows (</a:t>
          </a:r>
          <a:r>
            <a:rPr lang="en-GB" sz="1400" kern="1200" dirty="0" err="1"/>
            <a:t>BoP</a:t>
          </a:r>
          <a:r>
            <a:rPr lang="en-GB" sz="1400" kern="1200" dirty="0"/>
            <a:t>, current US$)</a:t>
          </a:r>
        </a:p>
      </dsp:txBody>
      <dsp:txXfrm>
        <a:off x="2998862" y="749364"/>
        <a:ext cx="2749932" cy="4972231"/>
      </dsp:txXfrm>
    </dsp:sp>
    <dsp:sp modelId="{6D2ED6CD-6174-4D46-A26F-12096144F066}">
      <dsp:nvSpPr>
        <dsp:cNvPr id="0" name=""/>
        <dsp:cNvSpPr/>
      </dsp:nvSpPr>
      <dsp:spPr>
        <a:xfrm>
          <a:off x="5981087" y="-275158"/>
          <a:ext cx="2759767" cy="1045357"/>
        </a:xfrm>
        <a:prstGeom prst="rect">
          <a:avLst/>
        </a:prstGeom>
        <a:solidFill>
          <a:schemeClr val="accent4">
            <a:hueOff val="-7465166"/>
            <a:satOff val="3507"/>
            <a:lumOff val="1306"/>
            <a:alphaOff val="0"/>
          </a:schemeClr>
        </a:solidFill>
        <a:ln w="12700" cap="flat" cmpd="sng" algn="ctr">
          <a:solidFill>
            <a:schemeClr val="accent4">
              <a:hueOff val="-7465166"/>
              <a:satOff val="3507"/>
              <a:lumOff val="1306"/>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56896" rIns="99568" bIns="56896" numCol="1" spcCol="1270" anchor="ctr" anchorCtr="0">
          <a:noAutofit/>
        </a:bodyPr>
        <a:lstStyle/>
        <a:p>
          <a:pPr marL="0" lvl="0" indent="0" algn="ctr" defTabSz="622300">
            <a:lnSpc>
              <a:spcPct val="90000"/>
            </a:lnSpc>
            <a:spcBef>
              <a:spcPct val="0"/>
            </a:spcBef>
            <a:spcAft>
              <a:spcPct val="35000"/>
            </a:spcAft>
            <a:buNone/>
          </a:pPr>
          <a:r>
            <a:rPr lang="en-GB" sz="1400" kern="1200" dirty="0">
              <a:solidFill>
                <a:schemeClr val="bg1"/>
              </a:solidFill>
              <a:latin typeface="Arial" panose="020B0604020202020204" pitchFamily="34" charset="0"/>
            </a:rPr>
            <a:t>Education and Environment</a:t>
          </a:r>
        </a:p>
      </dsp:txBody>
      <dsp:txXfrm>
        <a:off x="5981087" y="-275158"/>
        <a:ext cx="2759767" cy="1045357"/>
      </dsp:txXfrm>
    </dsp:sp>
    <dsp:sp modelId="{813C4196-DFA9-4851-ADDF-40C6F1AB0F62}">
      <dsp:nvSpPr>
        <dsp:cNvPr id="0" name=""/>
        <dsp:cNvSpPr/>
      </dsp:nvSpPr>
      <dsp:spPr>
        <a:xfrm>
          <a:off x="5986005" y="759729"/>
          <a:ext cx="2749932" cy="4972231"/>
        </a:xfrm>
        <a:prstGeom prst="rect">
          <a:avLst/>
        </a:prstGeom>
        <a:solidFill>
          <a:schemeClr val="accent4">
            <a:tint val="40000"/>
            <a:alpha val="90000"/>
            <a:hueOff val="-8330918"/>
            <a:satOff val="4537"/>
            <a:lumOff val="502"/>
            <a:alphaOff val="0"/>
          </a:schemeClr>
        </a:solidFill>
        <a:ln w="12700" cap="flat" cmpd="sng" algn="ctr">
          <a:solidFill>
            <a:schemeClr val="accent4">
              <a:tint val="40000"/>
              <a:alpha val="90000"/>
              <a:hueOff val="-8330918"/>
              <a:satOff val="4537"/>
              <a:lumOff val="502"/>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08000" lvl="1" indent="-108000" algn="l" defTabSz="622300">
            <a:lnSpc>
              <a:spcPct val="90000"/>
            </a:lnSpc>
            <a:spcBef>
              <a:spcPct val="0"/>
            </a:spcBef>
            <a:spcAft>
              <a:spcPts val="600"/>
            </a:spcAft>
            <a:buChar char="•"/>
          </a:pPr>
          <a:r>
            <a:rPr lang="en-GB" sz="1400" kern="1200" dirty="0"/>
            <a:t>Government expenditure on education, total (% of GDP)</a:t>
          </a:r>
          <a:endParaRPr lang="en-GB" sz="1050" kern="1200" dirty="0"/>
        </a:p>
        <a:p>
          <a:pPr marL="108000" lvl="1" indent="-108000" algn="l" defTabSz="622300">
            <a:lnSpc>
              <a:spcPct val="100000"/>
            </a:lnSpc>
            <a:spcBef>
              <a:spcPct val="0"/>
            </a:spcBef>
            <a:spcAft>
              <a:spcPts val="600"/>
            </a:spcAft>
            <a:buChar char="•"/>
          </a:pPr>
          <a:r>
            <a:rPr lang="en-GB" sz="1400" kern="1200" dirty="0"/>
            <a:t>Children out of school (% of primary school age) </a:t>
          </a:r>
          <a:br>
            <a:rPr lang="en-GB" sz="1400" kern="1200" dirty="0"/>
          </a:br>
          <a:r>
            <a:rPr lang="en-GB" sz="1400" b="0" i="0" u="none" kern="1200" dirty="0">
              <a:solidFill>
                <a:schemeClr val="bg1">
                  <a:lumMod val="50000"/>
                </a:schemeClr>
              </a:solidFill>
            </a:rPr>
            <a:t>(Total, male and female)</a:t>
          </a:r>
          <a:endParaRPr lang="en-GB" sz="1000" kern="1200" dirty="0"/>
        </a:p>
        <a:p>
          <a:pPr marL="108000" lvl="1" indent="-108000" algn="l" defTabSz="622300">
            <a:lnSpc>
              <a:spcPct val="100000"/>
            </a:lnSpc>
            <a:spcBef>
              <a:spcPct val="0"/>
            </a:spcBef>
            <a:spcAft>
              <a:spcPts val="600"/>
            </a:spcAft>
            <a:buChar char="•"/>
          </a:pPr>
          <a:r>
            <a:rPr lang="en-GB" sz="1400" b="0" i="0" u="none" kern="1200" dirty="0"/>
            <a:t>Adolescents out of school (% of lower secondary school age) </a:t>
          </a:r>
          <a:r>
            <a:rPr lang="en-GB" sz="1400" b="0" i="0" u="none" kern="1200" dirty="0">
              <a:solidFill>
                <a:schemeClr val="bg1">
                  <a:lumMod val="50000"/>
                </a:schemeClr>
              </a:solidFill>
            </a:rPr>
            <a:t>(Total, male and female)</a:t>
          </a:r>
          <a:endParaRPr lang="en-GB" sz="1000" kern="1200" dirty="0"/>
        </a:p>
        <a:p>
          <a:pPr marL="108000" lvl="1" indent="-108000" algn="l" defTabSz="622300">
            <a:lnSpc>
              <a:spcPct val="100000"/>
            </a:lnSpc>
            <a:spcBef>
              <a:spcPct val="0"/>
            </a:spcBef>
            <a:spcAft>
              <a:spcPts val="600"/>
            </a:spcAft>
            <a:buChar char="•"/>
          </a:pPr>
          <a:r>
            <a:rPr lang="en-GB" sz="1400" kern="1200" dirty="0"/>
            <a:t>Urban population (% of total population)</a:t>
          </a:r>
          <a:endParaRPr lang="en-GB" sz="1000" kern="1200" dirty="0"/>
        </a:p>
        <a:p>
          <a:pPr marL="108000" lvl="1" indent="-108000" algn="l" defTabSz="622300">
            <a:lnSpc>
              <a:spcPct val="100000"/>
            </a:lnSpc>
            <a:spcBef>
              <a:spcPct val="0"/>
            </a:spcBef>
            <a:spcAft>
              <a:spcPts val="600"/>
            </a:spcAft>
            <a:buChar char="•"/>
          </a:pPr>
          <a:r>
            <a:rPr lang="en-GB" sz="1400" kern="1200" dirty="0"/>
            <a:t>Rural population (% of total population)</a:t>
          </a:r>
        </a:p>
        <a:p>
          <a:pPr marL="108000" lvl="1" indent="-108000" algn="l" defTabSz="622300">
            <a:lnSpc>
              <a:spcPct val="100000"/>
            </a:lnSpc>
            <a:spcBef>
              <a:spcPct val="0"/>
            </a:spcBef>
            <a:spcAft>
              <a:spcPts val="600"/>
            </a:spcAft>
            <a:buChar char="•"/>
          </a:pPr>
          <a:r>
            <a:rPr lang="en-GB" sz="1400" kern="1200" dirty="0"/>
            <a:t>Population living in slums (% of urban population)</a:t>
          </a:r>
          <a:endParaRPr lang="en-GB" sz="1000" kern="1200" dirty="0"/>
        </a:p>
      </dsp:txBody>
      <dsp:txXfrm>
        <a:off x="5986005" y="759729"/>
        <a:ext cx="2749932" cy="4972231"/>
      </dsp:txXfrm>
    </dsp:sp>
    <dsp:sp modelId="{D7B7FB25-E79C-4DC6-A81A-89970DAA4FE5}">
      <dsp:nvSpPr>
        <dsp:cNvPr id="0" name=""/>
        <dsp:cNvSpPr/>
      </dsp:nvSpPr>
      <dsp:spPr>
        <a:xfrm>
          <a:off x="8968231" y="-285735"/>
          <a:ext cx="2759767" cy="1066724"/>
        </a:xfrm>
        <a:prstGeom prst="rect">
          <a:avLst/>
        </a:prstGeom>
        <a:solidFill>
          <a:schemeClr val="accent4">
            <a:hueOff val="-11197749"/>
            <a:satOff val="5260"/>
            <a:lumOff val="1959"/>
            <a:alphaOff val="0"/>
          </a:schemeClr>
        </a:solidFill>
        <a:ln w="12700" cap="flat" cmpd="sng" algn="ctr">
          <a:solidFill>
            <a:schemeClr val="accent4">
              <a:hueOff val="-11197749"/>
              <a:satOff val="5260"/>
              <a:lumOff val="1959"/>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56896" rIns="99568" bIns="56896" numCol="1" spcCol="1270" anchor="ctr" anchorCtr="0">
          <a:noAutofit/>
        </a:bodyPr>
        <a:lstStyle/>
        <a:p>
          <a:pPr marL="0" lvl="0" indent="0" algn="ctr" defTabSz="622300">
            <a:lnSpc>
              <a:spcPct val="90000"/>
            </a:lnSpc>
            <a:spcBef>
              <a:spcPct val="0"/>
            </a:spcBef>
            <a:spcAft>
              <a:spcPct val="35000"/>
            </a:spcAft>
            <a:buNone/>
          </a:pPr>
          <a:r>
            <a:rPr lang="en-GB" sz="1400" kern="1200" dirty="0">
              <a:solidFill>
                <a:schemeClr val="bg1"/>
              </a:solidFill>
              <a:latin typeface="Arial" panose="020B0604020202020204" pitchFamily="34" charset="0"/>
            </a:rPr>
            <a:t>Health and Poverty </a:t>
          </a:r>
          <a:endParaRPr lang="en-GB" sz="1400" kern="1200" dirty="0">
            <a:solidFill>
              <a:schemeClr val="bg1"/>
            </a:solidFill>
          </a:endParaRPr>
        </a:p>
      </dsp:txBody>
      <dsp:txXfrm>
        <a:off x="8968231" y="-285735"/>
        <a:ext cx="2759767" cy="1066724"/>
      </dsp:txXfrm>
    </dsp:sp>
    <dsp:sp modelId="{CD0C8B6B-E8AD-4BF9-90A7-408BDC1C558F}">
      <dsp:nvSpPr>
        <dsp:cNvPr id="0" name=""/>
        <dsp:cNvSpPr/>
      </dsp:nvSpPr>
      <dsp:spPr>
        <a:xfrm>
          <a:off x="8973148" y="770305"/>
          <a:ext cx="2749932" cy="4972231"/>
        </a:xfrm>
        <a:prstGeom prst="rect">
          <a:avLst/>
        </a:prstGeom>
        <a:solidFill>
          <a:schemeClr val="accent4">
            <a:tint val="40000"/>
            <a:alpha val="90000"/>
            <a:hueOff val="-12496376"/>
            <a:satOff val="6806"/>
            <a:lumOff val="753"/>
            <a:alphaOff val="0"/>
          </a:schemeClr>
        </a:solidFill>
        <a:ln w="12700" cap="flat" cmpd="sng" algn="ctr">
          <a:solidFill>
            <a:schemeClr val="accent4">
              <a:tint val="40000"/>
              <a:alpha val="90000"/>
              <a:hueOff val="-12496376"/>
              <a:satOff val="6806"/>
              <a:lumOff val="753"/>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08000" lvl="1" indent="-108000" algn="l" defTabSz="622300">
            <a:lnSpc>
              <a:spcPct val="100000"/>
            </a:lnSpc>
            <a:spcBef>
              <a:spcPct val="0"/>
            </a:spcBef>
            <a:spcAft>
              <a:spcPts val="600"/>
            </a:spcAft>
            <a:buChar char="•"/>
          </a:pPr>
          <a:r>
            <a:rPr lang="pt-BR" sz="1400" kern="1200" dirty="0" err="1">
              <a:solidFill>
                <a:schemeClr val="tx1"/>
              </a:solidFill>
            </a:rPr>
            <a:t>Population</a:t>
          </a:r>
          <a:r>
            <a:rPr lang="pt-BR" sz="1400" kern="1200" dirty="0">
              <a:solidFill>
                <a:schemeClr val="tx1"/>
              </a:solidFill>
            </a:rPr>
            <a:t> </a:t>
          </a:r>
          <a:br>
            <a:rPr lang="pt-BR" sz="1400" kern="1200" dirty="0">
              <a:solidFill>
                <a:schemeClr val="tx1"/>
              </a:solidFill>
            </a:rPr>
          </a:br>
          <a:r>
            <a:rPr lang="pt-BR" sz="1400" kern="1200" dirty="0">
              <a:solidFill>
                <a:schemeClr val="tx1"/>
              </a:solidFill>
            </a:rPr>
            <a:t>(total</a:t>
          </a:r>
          <a:r>
            <a:rPr lang="pt-BR" sz="1400" kern="1200" dirty="0">
              <a:solidFill>
                <a:schemeClr val="bg1">
                  <a:lumMod val="50000"/>
                </a:schemeClr>
              </a:solidFill>
            </a:rPr>
            <a:t>, </a:t>
          </a:r>
          <a:r>
            <a:rPr lang="en-GB" sz="1400" kern="1200" dirty="0">
              <a:solidFill>
                <a:schemeClr val="bg1">
                  <a:lumMod val="50000"/>
                </a:schemeClr>
              </a:solidFill>
            </a:rPr>
            <a:t>male and female</a:t>
          </a:r>
          <a:r>
            <a:rPr lang="en-GB" sz="1400" kern="1200" dirty="0">
              <a:solidFill>
                <a:schemeClr val="tx1"/>
              </a:solidFill>
            </a:rPr>
            <a:t>)</a:t>
          </a:r>
        </a:p>
        <a:p>
          <a:pPr marL="108000" lvl="1" indent="-108000" algn="l" defTabSz="622300">
            <a:lnSpc>
              <a:spcPct val="100000"/>
            </a:lnSpc>
            <a:spcBef>
              <a:spcPct val="0"/>
            </a:spcBef>
            <a:spcAft>
              <a:spcPts val="600"/>
            </a:spcAft>
            <a:buChar char="•"/>
          </a:pPr>
          <a:r>
            <a:rPr lang="en-GB" sz="1400" kern="1200" dirty="0">
              <a:solidFill>
                <a:schemeClr val="tx1"/>
              </a:solidFill>
            </a:rPr>
            <a:t>Poverty headcount ratio at national poverty lines (% of population)</a:t>
          </a:r>
        </a:p>
        <a:p>
          <a:pPr marL="108000" lvl="1" indent="-108000" algn="l" defTabSz="622300">
            <a:lnSpc>
              <a:spcPct val="100000"/>
            </a:lnSpc>
            <a:spcBef>
              <a:spcPct val="0"/>
            </a:spcBef>
            <a:spcAft>
              <a:spcPts val="600"/>
            </a:spcAft>
            <a:buChar char="•"/>
          </a:pPr>
          <a:r>
            <a:rPr lang="en-GB" sz="1400" kern="1200" dirty="0">
              <a:solidFill>
                <a:schemeClr val="tx1"/>
              </a:solidFill>
            </a:rPr>
            <a:t>Poverty headcount ratio at $1.90 a day (2011 PPP) (% of population)</a:t>
          </a:r>
        </a:p>
        <a:p>
          <a:pPr marL="108000" lvl="1" indent="-108000" algn="l" defTabSz="622300">
            <a:lnSpc>
              <a:spcPct val="100000"/>
            </a:lnSpc>
            <a:spcBef>
              <a:spcPct val="0"/>
            </a:spcBef>
            <a:spcAft>
              <a:spcPts val="600"/>
            </a:spcAft>
            <a:buChar char="•"/>
          </a:pPr>
          <a:r>
            <a:rPr lang="en-GB" sz="1400" kern="1200" dirty="0">
              <a:solidFill>
                <a:schemeClr val="tx1"/>
              </a:solidFill>
            </a:rPr>
            <a:t>Individuals using the Internet (% of population)</a:t>
          </a:r>
        </a:p>
        <a:p>
          <a:pPr marL="108000" lvl="1" indent="-108000" algn="l" defTabSz="622300">
            <a:lnSpc>
              <a:spcPct val="100000"/>
            </a:lnSpc>
            <a:spcBef>
              <a:spcPct val="0"/>
            </a:spcBef>
            <a:spcAft>
              <a:spcPts val="600"/>
            </a:spcAft>
            <a:buChar char="•"/>
          </a:pPr>
          <a:r>
            <a:rPr lang="nl-NL" sz="1400" kern="1200" dirty="0">
              <a:solidFill>
                <a:schemeClr val="tx1"/>
              </a:solidFill>
            </a:rPr>
            <a:t>Net lending (+) / net borrowing (-) (% of GDP)</a:t>
          </a:r>
          <a:endParaRPr lang="en-GB" sz="1400" kern="1200" dirty="0">
            <a:solidFill>
              <a:schemeClr val="tx1"/>
            </a:solidFill>
          </a:endParaRPr>
        </a:p>
        <a:p>
          <a:pPr marL="108000" lvl="1" indent="-108000" algn="l" defTabSz="622300">
            <a:lnSpc>
              <a:spcPct val="100000"/>
            </a:lnSpc>
            <a:spcBef>
              <a:spcPct val="0"/>
            </a:spcBef>
            <a:spcAft>
              <a:spcPts val="600"/>
            </a:spcAft>
            <a:buChar char="•"/>
          </a:pPr>
          <a:endParaRPr lang="en-GB" sz="1400" kern="1200" dirty="0"/>
        </a:p>
        <a:p>
          <a:pPr marL="114300" lvl="1" indent="0" algn="l" defTabSz="622300">
            <a:lnSpc>
              <a:spcPct val="90000"/>
            </a:lnSpc>
            <a:spcBef>
              <a:spcPct val="0"/>
            </a:spcBef>
            <a:spcAft>
              <a:spcPct val="15000"/>
            </a:spcAft>
            <a:buChar char="•"/>
          </a:pPr>
          <a:endParaRPr lang="en-GB" sz="1400" kern="1200" dirty="0"/>
        </a:p>
      </dsp:txBody>
      <dsp:txXfrm>
        <a:off x="8973148" y="770305"/>
        <a:ext cx="2749932" cy="497223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CB7232-0337-4F58-9265-CEB3C602D0A5}">
      <dsp:nvSpPr>
        <dsp:cNvPr id="0" name=""/>
        <dsp:cNvSpPr/>
      </dsp:nvSpPr>
      <dsp:spPr>
        <a:xfrm>
          <a:off x="0" y="0"/>
          <a:ext cx="8938260" cy="1450181"/>
        </a:xfrm>
        <a:prstGeom prst="roundRect">
          <a:avLst>
            <a:gd name="adj" fmla="val 10000"/>
          </a:avLst>
        </a:prstGeom>
        <a:solidFill>
          <a:schemeClr val="accent2">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8000" tIns="76200" rIns="108000" bIns="76200" numCol="1" spcCol="1270" anchor="ctr" anchorCtr="0">
          <a:noAutofit/>
        </a:bodyPr>
        <a:lstStyle/>
        <a:p>
          <a:pPr marL="0" lvl="0" indent="0" algn="l" defTabSz="889000">
            <a:lnSpc>
              <a:spcPct val="90000"/>
            </a:lnSpc>
            <a:spcBef>
              <a:spcPct val="0"/>
            </a:spcBef>
            <a:spcAft>
              <a:spcPct val="35000"/>
            </a:spcAft>
            <a:buNone/>
          </a:pPr>
          <a:r>
            <a:rPr lang="en-GB" sz="2000" b="1" kern="1200" noProof="0" dirty="0">
              <a:solidFill>
                <a:schemeClr val="tx1">
                  <a:lumMod val="65000"/>
                  <a:lumOff val="35000"/>
                </a:schemeClr>
              </a:solidFill>
            </a:rPr>
            <a:t>Preparation and exploration of the dataset</a:t>
          </a:r>
          <a:r>
            <a:rPr lang="en-GB" sz="2000" b="0" kern="1200" noProof="0" dirty="0">
              <a:solidFill>
                <a:schemeClr val="tx1">
                  <a:lumMod val="65000"/>
                  <a:lumOff val="35000"/>
                </a:schemeClr>
              </a:solidFill>
            </a:rPr>
            <a:t>, understanding the concepts and validating the data.</a:t>
          </a:r>
        </a:p>
      </dsp:txBody>
      <dsp:txXfrm>
        <a:off x="42474" y="42474"/>
        <a:ext cx="7373401" cy="1365233"/>
      </dsp:txXfrm>
    </dsp:sp>
    <dsp:sp modelId="{2890E30B-0BED-4795-A212-2B02A3E784CD}">
      <dsp:nvSpPr>
        <dsp:cNvPr id="0" name=""/>
        <dsp:cNvSpPr/>
      </dsp:nvSpPr>
      <dsp:spPr>
        <a:xfrm>
          <a:off x="788669" y="1691878"/>
          <a:ext cx="8938260" cy="1450181"/>
        </a:xfrm>
        <a:prstGeom prst="roundRect">
          <a:avLst>
            <a:gd name="adj" fmla="val 10000"/>
          </a:avLst>
        </a:prstGeom>
        <a:solidFill>
          <a:srgbClr val="8BC145">
            <a:lumMod val="40000"/>
            <a:lumOff val="60000"/>
          </a:srgbClr>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8000" tIns="76200" rIns="108000" bIns="76200" numCol="1" spcCol="1270" anchor="ctr" anchorCtr="0">
          <a:noAutofit/>
        </a:bodyPr>
        <a:lstStyle/>
        <a:p>
          <a:pPr marL="0" lvl="0" indent="0" algn="l" defTabSz="889000">
            <a:lnSpc>
              <a:spcPct val="90000"/>
            </a:lnSpc>
            <a:spcBef>
              <a:spcPct val="0"/>
            </a:spcBef>
            <a:spcAft>
              <a:spcPct val="35000"/>
            </a:spcAft>
            <a:buNone/>
          </a:pPr>
          <a:r>
            <a:rPr lang="en-GB" sz="2000" b="1" kern="1200" dirty="0">
              <a:solidFill>
                <a:prstClr val="black">
                  <a:lumMod val="65000"/>
                  <a:lumOff val="35000"/>
                </a:prstClr>
              </a:solidFill>
              <a:latin typeface="Calibri" panose="020F0502020204030204"/>
              <a:ea typeface="+mn-ea"/>
              <a:cs typeface="+mn-cs"/>
            </a:rPr>
            <a:t>Carrying out the main analyses</a:t>
          </a:r>
          <a:r>
            <a:rPr lang="en-GB" sz="2000" b="0" kern="1200" dirty="0">
              <a:solidFill>
                <a:prstClr val="black">
                  <a:lumMod val="65000"/>
                  <a:lumOff val="35000"/>
                </a:prstClr>
              </a:solidFill>
              <a:latin typeface="Calibri" panose="020F0502020204030204"/>
              <a:ea typeface="+mn-ea"/>
              <a:cs typeface="+mn-cs"/>
            </a:rPr>
            <a:t>, including summary overview, c</a:t>
          </a:r>
          <a:r>
            <a:rPr lang="en-GB" sz="2000" b="0" kern="1200" noProof="0" dirty="0" err="1">
              <a:solidFill>
                <a:prstClr val="black">
                  <a:lumMod val="65000"/>
                  <a:lumOff val="35000"/>
                </a:prstClr>
              </a:solidFill>
              <a:latin typeface="Calibri" panose="020F0502020204030204"/>
              <a:ea typeface="+mn-ea"/>
              <a:cs typeface="+mn-cs"/>
            </a:rPr>
            <a:t>orrelations</a:t>
          </a:r>
          <a:r>
            <a:rPr lang="pt-BR" sz="2000" b="0" kern="1200" dirty="0">
              <a:solidFill>
                <a:prstClr val="black">
                  <a:lumMod val="65000"/>
                  <a:lumOff val="35000"/>
                </a:prstClr>
              </a:solidFill>
              <a:latin typeface="Calibri" panose="020F0502020204030204"/>
              <a:ea typeface="+mn-ea"/>
              <a:cs typeface="+mn-cs"/>
            </a:rPr>
            <a:t> </a:t>
          </a:r>
          <a:r>
            <a:rPr lang="pt-BR" sz="2000" b="0" kern="1200" dirty="0" err="1">
              <a:solidFill>
                <a:prstClr val="black">
                  <a:lumMod val="65000"/>
                  <a:lumOff val="35000"/>
                </a:prstClr>
              </a:solidFill>
              <a:latin typeface="Calibri" panose="020F0502020204030204"/>
              <a:ea typeface="+mn-ea"/>
              <a:cs typeface="+mn-cs"/>
            </a:rPr>
            <a:t>between</a:t>
          </a:r>
          <a:r>
            <a:rPr lang="pt-BR" sz="2000" b="0" kern="1200" dirty="0">
              <a:solidFill>
                <a:prstClr val="black">
                  <a:lumMod val="65000"/>
                  <a:lumOff val="35000"/>
                </a:prstClr>
              </a:solidFill>
              <a:latin typeface="Calibri" panose="020F0502020204030204"/>
              <a:ea typeface="+mn-ea"/>
              <a:cs typeface="+mn-cs"/>
            </a:rPr>
            <a:t> </a:t>
          </a:r>
          <a:r>
            <a:rPr lang="pt-BR" sz="2000" b="0" kern="1200" dirty="0" err="1">
              <a:solidFill>
                <a:prstClr val="black">
                  <a:lumMod val="65000"/>
                  <a:lumOff val="35000"/>
                </a:prstClr>
              </a:solidFill>
              <a:latin typeface="Calibri" panose="020F0502020204030204"/>
              <a:ea typeface="+mn-ea"/>
              <a:cs typeface="+mn-cs"/>
            </a:rPr>
            <a:t>the</a:t>
          </a:r>
          <a:r>
            <a:rPr lang="pt-BR" sz="2000" b="0" kern="1200" dirty="0">
              <a:solidFill>
                <a:prstClr val="black">
                  <a:lumMod val="65000"/>
                  <a:lumOff val="35000"/>
                </a:prstClr>
              </a:solidFill>
              <a:latin typeface="Calibri" panose="020F0502020204030204"/>
              <a:ea typeface="+mn-ea"/>
              <a:cs typeface="+mn-cs"/>
            </a:rPr>
            <a:t> </a:t>
          </a:r>
          <a:r>
            <a:rPr lang="pt-BR" sz="2000" b="0" kern="1200" dirty="0" err="1">
              <a:solidFill>
                <a:prstClr val="black">
                  <a:lumMod val="65000"/>
                  <a:lumOff val="35000"/>
                </a:prstClr>
              </a:solidFill>
              <a:latin typeface="Calibri" panose="020F0502020204030204"/>
              <a:ea typeface="+mn-ea"/>
              <a:cs typeface="+mn-cs"/>
            </a:rPr>
            <a:t>indicators</a:t>
          </a:r>
          <a:r>
            <a:rPr lang="pt-BR" sz="2000" b="0" kern="1200" dirty="0">
              <a:solidFill>
                <a:prstClr val="black">
                  <a:lumMod val="65000"/>
                  <a:lumOff val="35000"/>
                </a:prstClr>
              </a:solidFill>
              <a:latin typeface="Calibri" panose="020F0502020204030204"/>
              <a:ea typeface="+mn-ea"/>
              <a:cs typeface="+mn-cs"/>
            </a:rPr>
            <a:t>, </a:t>
          </a:r>
          <a:r>
            <a:rPr lang="pt-BR" sz="2000" b="0" kern="1200" dirty="0" err="1">
              <a:solidFill>
                <a:prstClr val="black">
                  <a:lumMod val="65000"/>
                  <a:lumOff val="35000"/>
                </a:prstClr>
              </a:solidFill>
              <a:latin typeface="Calibri" panose="020F0502020204030204"/>
              <a:ea typeface="+mn-ea"/>
              <a:cs typeface="+mn-cs"/>
            </a:rPr>
            <a:t>best</a:t>
          </a:r>
          <a:r>
            <a:rPr lang="pt-BR" sz="2000" b="0" kern="1200" dirty="0">
              <a:solidFill>
                <a:prstClr val="black">
                  <a:lumMod val="65000"/>
                  <a:lumOff val="35000"/>
                </a:prstClr>
              </a:solidFill>
              <a:latin typeface="Calibri" panose="020F0502020204030204"/>
              <a:ea typeface="+mn-ea"/>
              <a:cs typeface="+mn-cs"/>
            </a:rPr>
            <a:t> </a:t>
          </a:r>
          <a:r>
            <a:rPr lang="pt-BR" sz="2000" b="0" kern="1200" dirty="0" err="1">
              <a:solidFill>
                <a:prstClr val="black">
                  <a:lumMod val="65000"/>
                  <a:lumOff val="35000"/>
                </a:prstClr>
              </a:solidFill>
              <a:latin typeface="Calibri" panose="020F0502020204030204"/>
              <a:ea typeface="+mn-ea"/>
              <a:cs typeface="+mn-cs"/>
            </a:rPr>
            <a:t>features</a:t>
          </a:r>
          <a:r>
            <a:rPr lang="pt-BR" sz="2000" b="0" kern="1200" dirty="0">
              <a:solidFill>
                <a:prstClr val="black">
                  <a:lumMod val="65000"/>
                  <a:lumOff val="35000"/>
                </a:prstClr>
              </a:solidFill>
              <a:latin typeface="Calibri" panose="020F0502020204030204"/>
              <a:ea typeface="+mn-ea"/>
              <a:cs typeface="+mn-cs"/>
            </a:rPr>
            <a:t> </a:t>
          </a:r>
          <a:r>
            <a:rPr lang="pt-BR" sz="2000" b="0" kern="1200" dirty="0" err="1">
              <a:solidFill>
                <a:prstClr val="black">
                  <a:lumMod val="65000"/>
                  <a:lumOff val="35000"/>
                </a:prstClr>
              </a:solidFill>
              <a:latin typeface="Calibri" panose="020F0502020204030204"/>
              <a:ea typeface="+mn-ea"/>
              <a:cs typeface="+mn-cs"/>
            </a:rPr>
            <a:t>and</a:t>
          </a:r>
          <a:r>
            <a:rPr lang="pt-BR" sz="2000" b="0" kern="1200" dirty="0">
              <a:solidFill>
                <a:prstClr val="black">
                  <a:lumMod val="65000"/>
                  <a:lumOff val="35000"/>
                </a:prstClr>
              </a:solidFill>
              <a:latin typeface="Calibri" panose="020F0502020204030204"/>
              <a:ea typeface="+mn-ea"/>
              <a:cs typeface="+mn-cs"/>
            </a:rPr>
            <a:t> </a:t>
          </a:r>
          <a:r>
            <a:rPr lang="en-US" sz="2000" b="0" kern="1200" noProof="0" dirty="0">
              <a:solidFill>
                <a:prstClr val="black">
                  <a:lumMod val="65000"/>
                  <a:lumOff val="35000"/>
                </a:prstClr>
              </a:solidFill>
              <a:latin typeface="Calibri" panose="020F0502020204030204"/>
              <a:ea typeface="+mn-ea"/>
              <a:cs typeface="+mn-cs"/>
            </a:rPr>
            <a:t>regression</a:t>
          </a:r>
          <a:r>
            <a:rPr lang="pt-BR" sz="2000" b="0" kern="1200" dirty="0">
              <a:solidFill>
                <a:prstClr val="black">
                  <a:lumMod val="65000"/>
                  <a:lumOff val="35000"/>
                </a:prstClr>
              </a:solidFill>
              <a:latin typeface="Calibri" panose="020F0502020204030204"/>
              <a:ea typeface="+mn-ea"/>
              <a:cs typeface="+mn-cs"/>
            </a:rPr>
            <a:t>.</a:t>
          </a:r>
          <a:endParaRPr lang="en-GB" sz="2000" b="0" kern="1200" dirty="0">
            <a:solidFill>
              <a:prstClr val="black">
                <a:lumMod val="65000"/>
                <a:lumOff val="35000"/>
              </a:prstClr>
            </a:solidFill>
            <a:latin typeface="Calibri" panose="020F0502020204030204"/>
            <a:ea typeface="+mn-ea"/>
            <a:cs typeface="+mn-cs"/>
          </a:endParaRPr>
        </a:p>
      </dsp:txBody>
      <dsp:txXfrm>
        <a:off x="831143" y="1734352"/>
        <a:ext cx="7122024" cy="1365233"/>
      </dsp:txXfrm>
    </dsp:sp>
    <dsp:sp modelId="{27498C00-6E31-4249-BA53-64482BCE22CB}">
      <dsp:nvSpPr>
        <dsp:cNvPr id="0" name=""/>
        <dsp:cNvSpPr/>
      </dsp:nvSpPr>
      <dsp:spPr>
        <a:xfrm>
          <a:off x="1577339" y="3383756"/>
          <a:ext cx="8938260" cy="1450181"/>
        </a:xfrm>
        <a:prstGeom prst="roundRect">
          <a:avLst>
            <a:gd name="adj" fmla="val 10000"/>
          </a:avLst>
        </a:prstGeom>
        <a:solidFill>
          <a:srgbClr val="8BC145">
            <a:lumMod val="40000"/>
            <a:lumOff val="60000"/>
          </a:srgbClr>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8000" tIns="76200" rIns="108000" bIns="76200" numCol="1" spcCol="1270" anchor="ctr" anchorCtr="0">
          <a:noAutofit/>
        </a:bodyPr>
        <a:lstStyle/>
        <a:p>
          <a:pPr marL="0" lvl="0" indent="0" algn="l" defTabSz="889000">
            <a:lnSpc>
              <a:spcPct val="90000"/>
            </a:lnSpc>
            <a:spcBef>
              <a:spcPct val="0"/>
            </a:spcBef>
            <a:spcAft>
              <a:spcPct val="35000"/>
            </a:spcAft>
            <a:buNone/>
          </a:pPr>
          <a:r>
            <a:rPr lang="en-GB" sz="2000" b="1" kern="1200" dirty="0">
              <a:solidFill>
                <a:prstClr val="black">
                  <a:lumMod val="65000"/>
                  <a:lumOff val="35000"/>
                </a:prstClr>
              </a:solidFill>
              <a:latin typeface="Calibri" panose="020F0502020204030204"/>
              <a:ea typeface="+mn-ea"/>
              <a:cs typeface="+mn-cs"/>
            </a:rPr>
            <a:t>Summary of main results, </a:t>
          </a:r>
          <a:r>
            <a:rPr lang="en-GB" sz="2000" b="0" kern="1200" dirty="0">
              <a:solidFill>
                <a:prstClr val="black">
                  <a:lumMod val="65000"/>
                  <a:lumOff val="35000"/>
                </a:prstClr>
              </a:solidFill>
              <a:latin typeface="Calibri" panose="020F0502020204030204"/>
              <a:ea typeface="+mn-ea"/>
              <a:cs typeface="+mn-cs"/>
            </a:rPr>
            <a:t>model significance and recommendations.</a:t>
          </a:r>
        </a:p>
      </dsp:txBody>
      <dsp:txXfrm>
        <a:off x="1619813" y="3426230"/>
        <a:ext cx="7122024" cy="1365233"/>
      </dsp:txXfrm>
    </dsp:sp>
    <dsp:sp modelId="{DA6D6CB4-2CF3-4D0F-B498-8B3326A6A7F6}">
      <dsp:nvSpPr>
        <dsp:cNvPr id="0" name=""/>
        <dsp:cNvSpPr/>
      </dsp:nvSpPr>
      <dsp:spPr>
        <a:xfrm>
          <a:off x="7995642" y="1099720"/>
          <a:ext cx="942617" cy="942617"/>
        </a:xfrm>
        <a:prstGeom prst="downArrow">
          <a:avLst>
            <a:gd name="adj1" fmla="val 55000"/>
            <a:gd name="adj2" fmla="val 45000"/>
          </a:avLst>
        </a:prstGeom>
        <a:solidFill>
          <a:schemeClr val="bg1">
            <a:lumMod val="75000"/>
            <a:alpha val="90000"/>
          </a:schemeClr>
        </a:solidFill>
        <a:ln w="12700" cap="flat" cmpd="sng" algn="ctr">
          <a:solidFill>
            <a:schemeClr val="bg1">
              <a:lumMod val="65000"/>
              <a:alpha val="90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GB" sz="3600" kern="1200"/>
        </a:p>
      </dsp:txBody>
      <dsp:txXfrm>
        <a:off x="8207731" y="1099720"/>
        <a:ext cx="518439" cy="709319"/>
      </dsp:txXfrm>
    </dsp:sp>
    <dsp:sp modelId="{EB77FE2D-822C-4A9B-A8B5-067E410E668B}">
      <dsp:nvSpPr>
        <dsp:cNvPr id="0" name=""/>
        <dsp:cNvSpPr/>
      </dsp:nvSpPr>
      <dsp:spPr>
        <a:xfrm>
          <a:off x="8784312" y="2781931"/>
          <a:ext cx="942617" cy="942617"/>
        </a:xfrm>
        <a:prstGeom prst="downArrow">
          <a:avLst>
            <a:gd name="adj1" fmla="val 55000"/>
            <a:gd name="adj2" fmla="val 45000"/>
          </a:avLst>
        </a:prstGeom>
        <a:solidFill>
          <a:prstClr val="white">
            <a:lumMod val="75000"/>
            <a:alpha val="90000"/>
          </a:prstClr>
        </a:solidFill>
        <a:ln w="12700" cap="flat" cmpd="sng" algn="ctr">
          <a:solidFill>
            <a:prstClr val="white">
              <a:lumMod val="65000"/>
              <a:alpha val="90000"/>
            </a:prst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GB" sz="3600" kern="1200">
            <a:solidFill>
              <a:prstClr val="black">
                <a:hueOff val="0"/>
                <a:satOff val="0"/>
                <a:lumOff val="0"/>
                <a:alphaOff val="0"/>
              </a:prstClr>
            </a:solidFill>
            <a:latin typeface="Calibri" panose="020F0502020204030204"/>
            <a:ea typeface="+mn-ea"/>
            <a:cs typeface="+mn-cs"/>
          </a:endParaRPr>
        </a:p>
      </dsp:txBody>
      <dsp:txXfrm>
        <a:off x="8996401" y="2781931"/>
        <a:ext cx="518439" cy="709319"/>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E4CE4C7-5777-45CA-A9C2-1E856C6E8995}" type="datetimeFigureOut">
              <a:rPr lang="en-GB" smtClean="0"/>
              <a:t>08/01/2021</a:t>
            </a:fld>
            <a:endParaRPr lang="en-GB"/>
          </a:p>
        </p:txBody>
      </p:sp>
      <p:sp>
        <p:nvSpPr>
          <p:cNvPr id="4" name="Espaço Reservado para Imagem de Sli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GB"/>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0F4A334-50C5-4CB9-9EF8-BA24A6111C28}" type="slidenum">
              <a:rPr lang="en-GB" smtClean="0"/>
              <a:t>‹#›</a:t>
            </a:fld>
            <a:endParaRPr lang="en-GB"/>
          </a:p>
        </p:txBody>
      </p:sp>
    </p:spTree>
    <p:extLst>
      <p:ext uri="{BB962C8B-B14F-4D97-AF65-F5344CB8AC3E}">
        <p14:creationId xmlns:p14="http://schemas.microsoft.com/office/powerpoint/2010/main" val="13886661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en-GB" dirty="0"/>
          </a:p>
        </p:txBody>
      </p:sp>
      <p:sp>
        <p:nvSpPr>
          <p:cNvPr id="4" name="Espaço Reservado para Número de Slide 3"/>
          <p:cNvSpPr>
            <a:spLocks noGrp="1"/>
          </p:cNvSpPr>
          <p:nvPr>
            <p:ph type="sldNum" sz="quarter" idx="5"/>
          </p:nvPr>
        </p:nvSpPr>
        <p:spPr/>
        <p:txBody>
          <a:bodyPr/>
          <a:lstStyle/>
          <a:p>
            <a:fld id="{80F4A334-50C5-4CB9-9EF8-BA24A6111C28}" type="slidenum">
              <a:rPr lang="en-GB" smtClean="0"/>
              <a:t>2</a:t>
            </a:fld>
            <a:endParaRPr lang="en-GB"/>
          </a:p>
        </p:txBody>
      </p:sp>
    </p:spTree>
    <p:extLst>
      <p:ext uri="{BB962C8B-B14F-4D97-AF65-F5344CB8AC3E}">
        <p14:creationId xmlns:p14="http://schemas.microsoft.com/office/powerpoint/2010/main" val="5436688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GB"/>
              <a:t>While in India is the opposite of Russia and ZAF</a:t>
            </a:r>
            <a:endParaRPr lang="en-GB" dirty="0"/>
          </a:p>
        </p:txBody>
      </p:sp>
      <p:sp>
        <p:nvSpPr>
          <p:cNvPr id="4" name="Espaço Reservado para Número de Slide 3"/>
          <p:cNvSpPr>
            <a:spLocks noGrp="1"/>
          </p:cNvSpPr>
          <p:nvPr>
            <p:ph type="sldNum" sz="quarter" idx="5"/>
          </p:nvPr>
        </p:nvSpPr>
        <p:spPr/>
        <p:txBody>
          <a:bodyPr/>
          <a:lstStyle/>
          <a:p>
            <a:fld id="{80F4A334-50C5-4CB9-9EF8-BA24A6111C28}" type="slidenum">
              <a:rPr lang="en-GB" smtClean="0"/>
              <a:t>14</a:t>
            </a:fld>
            <a:endParaRPr lang="en-GB"/>
          </a:p>
        </p:txBody>
      </p:sp>
    </p:spTree>
    <p:extLst>
      <p:ext uri="{BB962C8B-B14F-4D97-AF65-F5344CB8AC3E}">
        <p14:creationId xmlns:p14="http://schemas.microsoft.com/office/powerpoint/2010/main" val="6719495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GB" sz="1200" b="0" i="0" dirty="0">
                <a:solidFill>
                  <a:schemeClr val="tx1">
                    <a:lumMod val="65000"/>
                    <a:lumOff val="35000"/>
                  </a:schemeClr>
                </a:solidFill>
                <a:effectLst/>
                <a:latin typeface="Noto Sans"/>
              </a:rPr>
              <a:t>UR (%) = </a:t>
            </a:r>
            <a:r>
              <a:rPr lang="en-GB" sz="1200" b="0" i="0" u="sng" dirty="0">
                <a:solidFill>
                  <a:schemeClr val="tx1">
                    <a:lumMod val="65000"/>
                    <a:lumOff val="35000"/>
                  </a:schemeClr>
                </a:solidFill>
                <a:effectLst/>
                <a:latin typeface="Noto Sans"/>
              </a:rPr>
              <a:t>Persons unemployed</a:t>
            </a:r>
            <a:r>
              <a:rPr lang="en-GB" sz="1200" b="0" i="0" dirty="0">
                <a:solidFill>
                  <a:schemeClr val="tx1">
                    <a:lumMod val="65000"/>
                    <a:lumOff val="35000"/>
                  </a:schemeClr>
                </a:solidFill>
                <a:effectLst/>
                <a:latin typeface="Noto Sans"/>
              </a:rPr>
              <a:t>   x 100</a:t>
            </a:r>
            <a:br>
              <a:rPr lang="en-GB" sz="1200" dirty="0">
                <a:solidFill>
                  <a:schemeClr val="tx1">
                    <a:lumMod val="65000"/>
                    <a:lumOff val="35000"/>
                  </a:schemeClr>
                </a:solidFill>
              </a:rPr>
            </a:br>
            <a:r>
              <a:rPr lang="en-GB" sz="1200" b="0" i="0" dirty="0">
                <a:solidFill>
                  <a:schemeClr val="tx1">
                    <a:lumMod val="65000"/>
                    <a:lumOff val="35000"/>
                  </a:schemeClr>
                </a:solidFill>
                <a:effectLst/>
                <a:latin typeface="Noto Sans"/>
              </a:rPr>
              <a:t>                       Labour force</a:t>
            </a:r>
          </a:p>
          <a:p>
            <a:r>
              <a:rPr lang="en-GB" sz="1200" dirty="0">
                <a:solidFill>
                  <a:schemeClr val="tx1">
                    <a:lumMod val="65000"/>
                    <a:lumOff val="35000"/>
                  </a:schemeClr>
                </a:solidFill>
                <a:latin typeface="Noto Sans"/>
              </a:rPr>
              <a:t>Labour force = </a:t>
            </a:r>
            <a:r>
              <a:rPr lang="en-GB" sz="1200" b="0" i="0" dirty="0">
                <a:solidFill>
                  <a:schemeClr val="tx1">
                    <a:lumMod val="65000"/>
                    <a:lumOff val="35000"/>
                  </a:schemeClr>
                </a:solidFill>
                <a:effectLst/>
                <a:latin typeface="Noto Sans"/>
              </a:rPr>
              <a:t>Persons employed + persons unemployed</a:t>
            </a:r>
          </a:p>
          <a:p>
            <a:endParaRPr lang="en-GB" dirty="0"/>
          </a:p>
        </p:txBody>
      </p:sp>
      <p:sp>
        <p:nvSpPr>
          <p:cNvPr id="4" name="Espaço Reservado para Número de Slide 3"/>
          <p:cNvSpPr>
            <a:spLocks noGrp="1"/>
          </p:cNvSpPr>
          <p:nvPr>
            <p:ph type="sldNum" sz="quarter" idx="5"/>
          </p:nvPr>
        </p:nvSpPr>
        <p:spPr/>
        <p:txBody>
          <a:bodyPr/>
          <a:lstStyle/>
          <a:p>
            <a:fld id="{80F4A334-50C5-4CB9-9EF8-BA24A6111C28}" type="slidenum">
              <a:rPr lang="en-GB" smtClean="0"/>
              <a:t>16</a:t>
            </a:fld>
            <a:endParaRPr lang="en-GB"/>
          </a:p>
        </p:txBody>
      </p:sp>
    </p:spTree>
    <p:extLst>
      <p:ext uri="{BB962C8B-B14F-4D97-AF65-F5344CB8AC3E}">
        <p14:creationId xmlns:p14="http://schemas.microsoft.com/office/powerpoint/2010/main" val="18419116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en-GB" dirty="0"/>
          </a:p>
        </p:txBody>
      </p:sp>
      <p:sp>
        <p:nvSpPr>
          <p:cNvPr id="4" name="Espaço Reservado para Número de Slide 3"/>
          <p:cNvSpPr>
            <a:spLocks noGrp="1"/>
          </p:cNvSpPr>
          <p:nvPr>
            <p:ph type="sldNum" sz="quarter" idx="5"/>
          </p:nvPr>
        </p:nvSpPr>
        <p:spPr/>
        <p:txBody>
          <a:bodyPr/>
          <a:lstStyle/>
          <a:p>
            <a:fld id="{80F4A334-50C5-4CB9-9EF8-BA24A6111C28}" type="slidenum">
              <a:rPr lang="en-GB" smtClean="0"/>
              <a:t>17</a:t>
            </a:fld>
            <a:endParaRPr lang="en-GB"/>
          </a:p>
        </p:txBody>
      </p:sp>
    </p:spTree>
    <p:extLst>
      <p:ext uri="{BB962C8B-B14F-4D97-AF65-F5344CB8AC3E}">
        <p14:creationId xmlns:p14="http://schemas.microsoft.com/office/powerpoint/2010/main" val="42770756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en-GB" dirty="0"/>
          </a:p>
        </p:txBody>
      </p:sp>
      <p:sp>
        <p:nvSpPr>
          <p:cNvPr id="4" name="Espaço Reservado para Número de Slide 3"/>
          <p:cNvSpPr>
            <a:spLocks noGrp="1"/>
          </p:cNvSpPr>
          <p:nvPr>
            <p:ph type="sldNum" sz="quarter" idx="5"/>
          </p:nvPr>
        </p:nvSpPr>
        <p:spPr/>
        <p:txBody>
          <a:bodyPr/>
          <a:lstStyle/>
          <a:p>
            <a:fld id="{80F4A334-50C5-4CB9-9EF8-BA24A6111C28}" type="slidenum">
              <a:rPr lang="en-GB" smtClean="0"/>
              <a:t>18</a:t>
            </a:fld>
            <a:endParaRPr lang="en-GB"/>
          </a:p>
        </p:txBody>
      </p:sp>
    </p:spTree>
    <p:extLst>
      <p:ext uri="{BB962C8B-B14F-4D97-AF65-F5344CB8AC3E}">
        <p14:creationId xmlns:p14="http://schemas.microsoft.com/office/powerpoint/2010/main" val="4046856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en-GB" dirty="0"/>
          </a:p>
        </p:txBody>
      </p:sp>
      <p:sp>
        <p:nvSpPr>
          <p:cNvPr id="4" name="Espaço Reservado para Número de Slide 3"/>
          <p:cNvSpPr>
            <a:spLocks noGrp="1"/>
          </p:cNvSpPr>
          <p:nvPr>
            <p:ph type="sldNum" sz="quarter" idx="5"/>
          </p:nvPr>
        </p:nvSpPr>
        <p:spPr/>
        <p:txBody>
          <a:bodyPr/>
          <a:lstStyle/>
          <a:p>
            <a:fld id="{80F4A334-50C5-4CB9-9EF8-BA24A6111C28}" type="slidenum">
              <a:rPr lang="en-GB" smtClean="0"/>
              <a:t>19</a:t>
            </a:fld>
            <a:endParaRPr lang="en-GB"/>
          </a:p>
        </p:txBody>
      </p:sp>
    </p:spTree>
    <p:extLst>
      <p:ext uri="{BB962C8B-B14F-4D97-AF65-F5344CB8AC3E}">
        <p14:creationId xmlns:p14="http://schemas.microsoft.com/office/powerpoint/2010/main" val="28582480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en-GB" dirty="0"/>
          </a:p>
        </p:txBody>
      </p:sp>
      <p:sp>
        <p:nvSpPr>
          <p:cNvPr id="4" name="Espaço Reservado para Número de Slide 3"/>
          <p:cNvSpPr>
            <a:spLocks noGrp="1"/>
          </p:cNvSpPr>
          <p:nvPr>
            <p:ph type="sldNum" sz="quarter" idx="5"/>
          </p:nvPr>
        </p:nvSpPr>
        <p:spPr/>
        <p:txBody>
          <a:bodyPr/>
          <a:lstStyle/>
          <a:p>
            <a:fld id="{80F4A334-50C5-4CB9-9EF8-BA24A6111C28}" type="slidenum">
              <a:rPr lang="en-GB" smtClean="0"/>
              <a:t>20</a:t>
            </a:fld>
            <a:endParaRPr lang="en-GB"/>
          </a:p>
        </p:txBody>
      </p:sp>
    </p:spTree>
    <p:extLst>
      <p:ext uri="{BB962C8B-B14F-4D97-AF65-F5344CB8AC3E}">
        <p14:creationId xmlns:p14="http://schemas.microsoft.com/office/powerpoint/2010/main" val="28439084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en-GB" dirty="0"/>
          </a:p>
        </p:txBody>
      </p:sp>
      <p:sp>
        <p:nvSpPr>
          <p:cNvPr id="4" name="Espaço Reservado para Número de Slide 3"/>
          <p:cNvSpPr>
            <a:spLocks noGrp="1"/>
          </p:cNvSpPr>
          <p:nvPr>
            <p:ph type="sldNum" sz="quarter" idx="5"/>
          </p:nvPr>
        </p:nvSpPr>
        <p:spPr/>
        <p:txBody>
          <a:bodyPr/>
          <a:lstStyle/>
          <a:p>
            <a:fld id="{80F4A334-50C5-4CB9-9EF8-BA24A6111C28}" type="slidenum">
              <a:rPr lang="en-GB" smtClean="0"/>
              <a:t>21</a:t>
            </a:fld>
            <a:endParaRPr lang="en-GB"/>
          </a:p>
        </p:txBody>
      </p:sp>
    </p:spTree>
    <p:extLst>
      <p:ext uri="{BB962C8B-B14F-4D97-AF65-F5344CB8AC3E}">
        <p14:creationId xmlns:p14="http://schemas.microsoft.com/office/powerpoint/2010/main" val="18295420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en-GB" dirty="0"/>
          </a:p>
        </p:txBody>
      </p:sp>
      <p:sp>
        <p:nvSpPr>
          <p:cNvPr id="4" name="Espaço Reservado para Número de Slide 3"/>
          <p:cNvSpPr>
            <a:spLocks noGrp="1"/>
          </p:cNvSpPr>
          <p:nvPr>
            <p:ph type="sldNum" sz="quarter" idx="5"/>
          </p:nvPr>
        </p:nvSpPr>
        <p:spPr/>
        <p:txBody>
          <a:bodyPr/>
          <a:lstStyle/>
          <a:p>
            <a:fld id="{80F4A334-50C5-4CB9-9EF8-BA24A6111C28}" type="slidenum">
              <a:rPr lang="en-GB" smtClean="0"/>
              <a:t>33</a:t>
            </a:fld>
            <a:endParaRPr lang="en-GB"/>
          </a:p>
        </p:txBody>
      </p:sp>
    </p:spTree>
    <p:extLst>
      <p:ext uri="{BB962C8B-B14F-4D97-AF65-F5344CB8AC3E}">
        <p14:creationId xmlns:p14="http://schemas.microsoft.com/office/powerpoint/2010/main" val="144766190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en-GB" dirty="0"/>
          </a:p>
        </p:txBody>
      </p:sp>
      <p:sp>
        <p:nvSpPr>
          <p:cNvPr id="4" name="Espaço Reservado para Número de Slide 3"/>
          <p:cNvSpPr>
            <a:spLocks noGrp="1"/>
          </p:cNvSpPr>
          <p:nvPr>
            <p:ph type="sldNum" sz="quarter" idx="5"/>
          </p:nvPr>
        </p:nvSpPr>
        <p:spPr/>
        <p:txBody>
          <a:bodyPr/>
          <a:lstStyle/>
          <a:p>
            <a:fld id="{80F4A334-50C5-4CB9-9EF8-BA24A6111C28}" type="slidenum">
              <a:rPr lang="en-GB" smtClean="0"/>
              <a:t>34</a:t>
            </a:fld>
            <a:endParaRPr lang="en-GB"/>
          </a:p>
        </p:txBody>
      </p:sp>
    </p:spTree>
    <p:extLst>
      <p:ext uri="{BB962C8B-B14F-4D97-AF65-F5344CB8AC3E}">
        <p14:creationId xmlns:p14="http://schemas.microsoft.com/office/powerpoint/2010/main" val="2903628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en-GB" dirty="0"/>
          </a:p>
        </p:txBody>
      </p:sp>
      <p:sp>
        <p:nvSpPr>
          <p:cNvPr id="4" name="Espaço Reservado para Número de Slide 3"/>
          <p:cNvSpPr>
            <a:spLocks noGrp="1"/>
          </p:cNvSpPr>
          <p:nvPr>
            <p:ph type="sldNum" sz="quarter" idx="5"/>
          </p:nvPr>
        </p:nvSpPr>
        <p:spPr/>
        <p:txBody>
          <a:bodyPr/>
          <a:lstStyle/>
          <a:p>
            <a:fld id="{80F4A334-50C5-4CB9-9EF8-BA24A6111C28}" type="slidenum">
              <a:rPr lang="en-GB" smtClean="0"/>
              <a:t>35</a:t>
            </a:fld>
            <a:endParaRPr lang="en-GB"/>
          </a:p>
        </p:txBody>
      </p:sp>
    </p:spTree>
    <p:extLst>
      <p:ext uri="{BB962C8B-B14F-4D97-AF65-F5344CB8AC3E}">
        <p14:creationId xmlns:p14="http://schemas.microsoft.com/office/powerpoint/2010/main" val="33313935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en-GB" dirty="0"/>
          </a:p>
        </p:txBody>
      </p:sp>
      <p:sp>
        <p:nvSpPr>
          <p:cNvPr id="4" name="Espaço Reservado para Número de Slide 3"/>
          <p:cNvSpPr>
            <a:spLocks noGrp="1"/>
          </p:cNvSpPr>
          <p:nvPr>
            <p:ph type="sldNum" sz="quarter" idx="5"/>
          </p:nvPr>
        </p:nvSpPr>
        <p:spPr/>
        <p:txBody>
          <a:bodyPr/>
          <a:lstStyle/>
          <a:p>
            <a:fld id="{80F4A334-50C5-4CB9-9EF8-BA24A6111C28}" type="slidenum">
              <a:rPr lang="en-GB" smtClean="0"/>
              <a:t>3</a:t>
            </a:fld>
            <a:endParaRPr lang="en-GB"/>
          </a:p>
        </p:txBody>
      </p:sp>
    </p:spTree>
    <p:extLst>
      <p:ext uri="{BB962C8B-B14F-4D97-AF65-F5344CB8AC3E}">
        <p14:creationId xmlns:p14="http://schemas.microsoft.com/office/powerpoint/2010/main" val="118382311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0F4A334-50C5-4CB9-9EF8-BA24A6111C28}" type="slidenum">
              <a:rPr lang="en-GB" smtClean="0"/>
              <a:t>48</a:t>
            </a:fld>
            <a:endParaRPr lang="en-GB"/>
          </a:p>
        </p:txBody>
      </p:sp>
    </p:spTree>
    <p:extLst>
      <p:ext uri="{BB962C8B-B14F-4D97-AF65-F5344CB8AC3E}">
        <p14:creationId xmlns:p14="http://schemas.microsoft.com/office/powerpoint/2010/main" val="205447124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202124"/>
                </a:solidFill>
                <a:effectLst/>
                <a:latin typeface="arial" panose="020B0604020202020204" pitchFamily="34" charset="0"/>
              </a:rPr>
              <a:t>The </a:t>
            </a:r>
            <a:r>
              <a:rPr lang="en-GB" b="1" i="0" dirty="0">
                <a:solidFill>
                  <a:srgbClr val="202124"/>
                </a:solidFill>
                <a:effectLst/>
                <a:latin typeface="arial" panose="020B0604020202020204" pitchFamily="34" charset="0"/>
              </a:rPr>
              <a:t>labour force</a:t>
            </a:r>
            <a:r>
              <a:rPr lang="en-GB" b="0" i="0" dirty="0">
                <a:solidFill>
                  <a:srgbClr val="202124"/>
                </a:solidFill>
                <a:effectLst/>
                <a:latin typeface="arial" panose="020B0604020202020204" pitchFamily="34" charset="0"/>
              </a:rPr>
              <a:t> participation rates is calculated as the </a:t>
            </a:r>
            <a:r>
              <a:rPr lang="en-GB" b="1" i="0" dirty="0">
                <a:solidFill>
                  <a:srgbClr val="202124"/>
                </a:solidFill>
                <a:effectLst/>
                <a:latin typeface="arial" panose="020B0604020202020204" pitchFamily="34" charset="0"/>
              </a:rPr>
              <a:t>labour force</a:t>
            </a:r>
            <a:r>
              <a:rPr lang="en-GB" b="0" i="0" dirty="0">
                <a:solidFill>
                  <a:srgbClr val="202124"/>
                </a:solidFill>
                <a:effectLst/>
                <a:latin typeface="arial" panose="020B0604020202020204" pitchFamily="34" charset="0"/>
              </a:rPr>
              <a:t> divided by the total </a:t>
            </a:r>
            <a:r>
              <a:rPr lang="en-GB" b="1" i="0" dirty="0">
                <a:solidFill>
                  <a:srgbClr val="202124"/>
                </a:solidFill>
                <a:effectLst/>
                <a:latin typeface="arial" panose="020B0604020202020204" pitchFamily="34" charset="0"/>
              </a:rPr>
              <a:t>working</a:t>
            </a:r>
            <a:r>
              <a:rPr lang="en-GB" b="0" i="0" dirty="0">
                <a:solidFill>
                  <a:srgbClr val="202124"/>
                </a:solidFill>
                <a:effectLst/>
                <a:latin typeface="arial" panose="020B0604020202020204" pitchFamily="34" charset="0"/>
              </a:rPr>
              <a:t>-</a:t>
            </a:r>
            <a:r>
              <a:rPr lang="en-GB" b="1" i="0" dirty="0">
                <a:solidFill>
                  <a:srgbClr val="202124"/>
                </a:solidFill>
                <a:effectLst/>
                <a:latin typeface="arial" panose="020B0604020202020204" pitchFamily="34" charset="0"/>
              </a:rPr>
              <a:t>age population</a:t>
            </a:r>
            <a:r>
              <a:rPr lang="en-GB" b="0" i="0" dirty="0">
                <a:solidFill>
                  <a:srgbClr val="202124"/>
                </a:solidFill>
                <a:effectLst/>
                <a:latin typeface="arial" panose="020B0604020202020204" pitchFamily="34" charset="0"/>
              </a:rPr>
              <a:t>. </a:t>
            </a: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As the household expenditure is represented as % of GDP is difficult to conclude something, it would be better if it was represented in dollars</a:t>
            </a:r>
          </a:p>
          <a:p>
            <a:endParaRPr lang="en-GB" dirty="0"/>
          </a:p>
        </p:txBody>
      </p:sp>
      <p:sp>
        <p:nvSpPr>
          <p:cNvPr id="4" name="Espaço Reservado para Número de Slide 3"/>
          <p:cNvSpPr>
            <a:spLocks noGrp="1"/>
          </p:cNvSpPr>
          <p:nvPr>
            <p:ph type="sldNum" sz="quarter" idx="5"/>
          </p:nvPr>
        </p:nvSpPr>
        <p:spPr/>
        <p:txBody>
          <a:bodyPr/>
          <a:lstStyle/>
          <a:p>
            <a:fld id="{80F4A334-50C5-4CB9-9EF8-BA24A6111C28}" type="slidenum">
              <a:rPr lang="en-GB" smtClean="0"/>
              <a:t>49</a:t>
            </a:fld>
            <a:endParaRPr lang="en-GB"/>
          </a:p>
        </p:txBody>
      </p:sp>
    </p:spTree>
    <p:extLst>
      <p:ext uri="{BB962C8B-B14F-4D97-AF65-F5344CB8AC3E}">
        <p14:creationId xmlns:p14="http://schemas.microsoft.com/office/powerpoint/2010/main" val="35980032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en-GB" dirty="0"/>
          </a:p>
        </p:txBody>
      </p:sp>
      <p:sp>
        <p:nvSpPr>
          <p:cNvPr id="4" name="Espaço Reservado para Número de Slide 3"/>
          <p:cNvSpPr>
            <a:spLocks noGrp="1"/>
          </p:cNvSpPr>
          <p:nvPr>
            <p:ph type="sldNum" sz="quarter" idx="5"/>
          </p:nvPr>
        </p:nvSpPr>
        <p:spPr/>
        <p:txBody>
          <a:bodyPr/>
          <a:lstStyle/>
          <a:p>
            <a:fld id="{80F4A334-50C5-4CB9-9EF8-BA24A6111C28}" type="slidenum">
              <a:rPr lang="en-GB" smtClean="0"/>
              <a:t>4</a:t>
            </a:fld>
            <a:endParaRPr lang="en-GB"/>
          </a:p>
        </p:txBody>
      </p:sp>
    </p:spTree>
    <p:extLst>
      <p:ext uri="{BB962C8B-B14F-4D97-AF65-F5344CB8AC3E}">
        <p14:creationId xmlns:p14="http://schemas.microsoft.com/office/powerpoint/2010/main" val="22596465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GB" sz="1200" dirty="0"/>
              <a:t>Labour statistics</a:t>
            </a:r>
            <a:endParaRPr lang="en-GB" dirty="0"/>
          </a:p>
        </p:txBody>
      </p:sp>
      <p:sp>
        <p:nvSpPr>
          <p:cNvPr id="4" name="Espaço Reservado para Número de Slide 3"/>
          <p:cNvSpPr>
            <a:spLocks noGrp="1"/>
          </p:cNvSpPr>
          <p:nvPr>
            <p:ph type="sldNum" sz="quarter" idx="5"/>
          </p:nvPr>
        </p:nvSpPr>
        <p:spPr/>
        <p:txBody>
          <a:bodyPr/>
          <a:lstStyle/>
          <a:p>
            <a:fld id="{80F4A334-50C5-4CB9-9EF8-BA24A6111C28}" type="slidenum">
              <a:rPr lang="en-GB" smtClean="0"/>
              <a:t>8</a:t>
            </a:fld>
            <a:endParaRPr lang="en-GB"/>
          </a:p>
        </p:txBody>
      </p:sp>
    </p:spTree>
    <p:extLst>
      <p:ext uri="{BB962C8B-B14F-4D97-AF65-F5344CB8AC3E}">
        <p14:creationId xmlns:p14="http://schemas.microsoft.com/office/powerpoint/2010/main" val="42747283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en-GB" dirty="0"/>
          </a:p>
        </p:txBody>
      </p:sp>
      <p:sp>
        <p:nvSpPr>
          <p:cNvPr id="4" name="Espaço Reservado para Número de Slide 3"/>
          <p:cNvSpPr>
            <a:spLocks noGrp="1"/>
          </p:cNvSpPr>
          <p:nvPr>
            <p:ph type="sldNum" sz="quarter" idx="5"/>
          </p:nvPr>
        </p:nvSpPr>
        <p:spPr/>
        <p:txBody>
          <a:bodyPr/>
          <a:lstStyle/>
          <a:p>
            <a:fld id="{80F4A334-50C5-4CB9-9EF8-BA24A6111C28}" type="slidenum">
              <a:rPr lang="en-GB" smtClean="0"/>
              <a:t>9</a:t>
            </a:fld>
            <a:endParaRPr lang="en-GB"/>
          </a:p>
        </p:txBody>
      </p:sp>
    </p:spTree>
    <p:extLst>
      <p:ext uri="{BB962C8B-B14F-4D97-AF65-F5344CB8AC3E}">
        <p14:creationId xmlns:p14="http://schemas.microsoft.com/office/powerpoint/2010/main" val="7294557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en-GB" dirty="0"/>
          </a:p>
        </p:txBody>
      </p:sp>
      <p:sp>
        <p:nvSpPr>
          <p:cNvPr id="4" name="Espaço Reservado para Número de Slide 3"/>
          <p:cNvSpPr>
            <a:spLocks noGrp="1"/>
          </p:cNvSpPr>
          <p:nvPr>
            <p:ph type="sldNum" sz="quarter" idx="5"/>
          </p:nvPr>
        </p:nvSpPr>
        <p:spPr/>
        <p:txBody>
          <a:bodyPr/>
          <a:lstStyle/>
          <a:p>
            <a:fld id="{80F4A334-50C5-4CB9-9EF8-BA24A6111C28}" type="slidenum">
              <a:rPr lang="en-GB" smtClean="0"/>
              <a:t>10</a:t>
            </a:fld>
            <a:endParaRPr lang="en-GB" dirty="0"/>
          </a:p>
        </p:txBody>
      </p:sp>
    </p:spTree>
    <p:extLst>
      <p:ext uri="{BB962C8B-B14F-4D97-AF65-F5344CB8AC3E}">
        <p14:creationId xmlns:p14="http://schemas.microsoft.com/office/powerpoint/2010/main" val="4487027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fontAlgn="base"/>
            <a:r>
              <a:rPr lang="en-GB" sz="1200" b="1" i="0" dirty="0">
                <a:effectLst/>
                <a:latin typeface="Open Sans"/>
              </a:rPr>
              <a:t>Supplementary notes</a:t>
            </a:r>
          </a:p>
          <a:p>
            <a:pPr algn="l" fontAlgn="base"/>
            <a:r>
              <a:rPr lang="en-GB" sz="1200" b="0" i="0" dirty="0">
                <a:effectLst/>
                <a:latin typeface="Open Sans"/>
              </a:rPr>
              <a:t>The source does not provide any information regarding percentage points not adding up to or exceeding 100 percent.</a:t>
            </a:r>
          </a:p>
          <a:p>
            <a:endParaRPr lang="en-GB" dirty="0"/>
          </a:p>
        </p:txBody>
      </p:sp>
      <p:sp>
        <p:nvSpPr>
          <p:cNvPr id="4" name="Espaço Reservado para Número de Slide 3"/>
          <p:cNvSpPr>
            <a:spLocks noGrp="1"/>
          </p:cNvSpPr>
          <p:nvPr>
            <p:ph type="sldNum" sz="quarter" idx="5"/>
          </p:nvPr>
        </p:nvSpPr>
        <p:spPr/>
        <p:txBody>
          <a:bodyPr/>
          <a:lstStyle/>
          <a:p>
            <a:fld id="{80F4A334-50C5-4CB9-9EF8-BA24A6111C28}" type="slidenum">
              <a:rPr lang="en-GB" smtClean="0"/>
              <a:t>11</a:t>
            </a:fld>
            <a:endParaRPr lang="en-GB" dirty="0"/>
          </a:p>
        </p:txBody>
      </p:sp>
    </p:spTree>
    <p:extLst>
      <p:ext uri="{BB962C8B-B14F-4D97-AF65-F5344CB8AC3E}">
        <p14:creationId xmlns:p14="http://schemas.microsoft.com/office/powerpoint/2010/main" val="13098983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en-GB" dirty="0"/>
          </a:p>
        </p:txBody>
      </p:sp>
      <p:sp>
        <p:nvSpPr>
          <p:cNvPr id="4" name="Espaço Reservado para Número de Slide 3"/>
          <p:cNvSpPr>
            <a:spLocks noGrp="1"/>
          </p:cNvSpPr>
          <p:nvPr>
            <p:ph type="sldNum" sz="quarter" idx="5"/>
          </p:nvPr>
        </p:nvSpPr>
        <p:spPr/>
        <p:txBody>
          <a:bodyPr/>
          <a:lstStyle/>
          <a:p>
            <a:fld id="{80F4A334-50C5-4CB9-9EF8-BA24A6111C28}" type="slidenum">
              <a:rPr lang="en-GB" smtClean="0"/>
              <a:t>12</a:t>
            </a:fld>
            <a:endParaRPr lang="en-GB" dirty="0"/>
          </a:p>
        </p:txBody>
      </p:sp>
    </p:spTree>
    <p:extLst>
      <p:ext uri="{BB962C8B-B14F-4D97-AF65-F5344CB8AC3E}">
        <p14:creationId xmlns:p14="http://schemas.microsoft.com/office/powerpoint/2010/main" val="37966440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en-GB" dirty="0"/>
          </a:p>
        </p:txBody>
      </p:sp>
      <p:sp>
        <p:nvSpPr>
          <p:cNvPr id="4" name="Espaço Reservado para Número de Slide 3"/>
          <p:cNvSpPr>
            <a:spLocks noGrp="1"/>
          </p:cNvSpPr>
          <p:nvPr>
            <p:ph type="sldNum" sz="quarter" idx="5"/>
          </p:nvPr>
        </p:nvSpPr>
        <p:spPr/>
        <p:txBody>
          <a:bodyPr/>
          <a:lstStyle/>
          <a:p>
            <a:fld id="{80F4A334-50C5-4CB9-9EF8-BA24A6111C28}" type="slidenum">
              <a:rPr lang="en-GB" smtClean="0"/>
              <a:t>13</a:t>
            </a:fld>
            <a:endParaRPr lang="en-GB" dirty="0"/>
          </a:p>
        </p:txBody>
      </p:sp>
    </p:spTree>
    <p:extLst>
      <p:ext uri="{BB962C8B-B14F-4D97-AF65-F5344CB8AC3E}">
        <p14:creationId xmlns:p14="http://schemas.microsoft.com/office/powerpoint/2010/main" val="21379434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pt-BR"/>
              <a:t>Clique para editar o título Mestre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endParaRPr lang="en-US" dirty="0"/>
          </a:p>
        </p:txBody>
      </p:sp>
      <p:sp>
        <p:nvSpPr>
          <p:cNvPr id="4" name="Date Placeholder 3"/>
          <p:cNvSpPr>
            <a:spLocks noGrp="1"/>
          </p:cNvSpPr>
          <p:nvPr>
            <p:ph type="dt" sz="half" idx="10"/>
          </p:nvPr>
        </p:nvSpPr>
        <p:spPr/>
        <p:txBody>
          <a:bodyPr/>
          <a:lstStyle/>
          <a:p>
            <a:fld id="{81B4210C-A61E-4F1D-AB7E-366DECB2A18A}" type="datetimeFigureOut">
              <a:rPr lang="en-GB" smtClean="0"/>
              <a:t>08/01/2021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A7587A4-45F4-4724-9847-38E67E90ECC5}" type="slidenum">
              <a:rPr lang="en-GB" smtClean="0"/>
              <a:t>‹#›</a:t>
            </a:fld>
            <a:endParaRPr lang="en-GB"/>
          </a:p>
        </p:txBody>
      </p:sp>
    </p:spTree>
    <p:extLst>
      <p:ext uri="{BB962C8B-B14F-4D97-AF65-F5344CB8AC3E}">
        <p14:creationId xmlns:p14="http://schemas.microsoft.com/office/powerpoint/2010/main" val="6047806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3" name="Vertical Text Placeholder 2"/>
          <p:cNvSpPr>
            <a:spLocks noGrp="1"/>
          </p:cNvSpPr>
          <p:nvPr>
            <p:ph type="body" orient="vert" idx="1"/>
          </p:nvPr>
        </p:nvSpPr>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p:txBody>
          <a:bodyPr/>
          <a:lstStyle/>
          <a:p>
            <a:fld id="{81B4210C-A61E-4F1D-AB7E-366DECB2A18A}" type="datetimeFigureOut">
              <a:rPr lang="en-GB" smtClean="0"/>
              <a:t>08/01/2021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A7587A4-45F4-4724-9847-38E67E90ECC5}" type="slidenum">
              <a:rPr lang="en-GB" smtClean="0"/>
              <a:t>‹#›</a:t>
            </a:fld>
            <a:endParaRPr lang="en-GB"/>
          </a:p>
        </p:txBody>
      </p:sp>
    </p:spTree>
    <p:extLst>
      <p:ext uri="{BB962C8B-B14F-4D97-AF65-F5344CB8AC3E}">
        <p14:creationId xmlns:p14="http://schemas.microsoft.com/office/powerpoint/2010/main" val="18896457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pt-BR"/>
              <a:t>Clique para editar o título Mestre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p:txBody>
          <a:bodyPr/>
          <a:lstStyle/>
          <a:p>
            <a:fld id="{81B4210C-A61E-4F1D-AB7E-366DECB2A18A}" type="datetimeFigureOut">
              <a:rPr lang="en-GB" smtClean="0"/>
              <a:t>08/01/2021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A7587A4-45F4-4724-9847-38E67E90ECC5}" type="slidenum">
              <a:rPr lang="en-GB" smtClean="0"/>
              <a:t>‹#›</a:t>
            </a:fld>
            <a:endParaRPr lang="en-GB"/>
          </a:p>
        </p:txBody>
      </p:sp>
    </p:spTree>
    <p:extLst>
      <p:ext uri="{BB962C8B-B14F-4D97-AF65-F5344CB8AC3E}">
        <p14:creationId xmlns:p14="http://schemas.microsoft.com/office/powerpoint/2010/main" val="337736557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0760604-DA54-4FCA-921D-EFFAE11BBC52}"/>
              </a:ext>
            </a:extLst>
          </p:cNvPr>
          <p:cNvSpPr>
            <a:spLocks noGrp="1"/>
          </p:cNvSpPr>
          <p:nvPr>
            <p:ph type="ctrTitle"/>
          </p:nvPr>
        </p:nvSpPr>
        <p:spPr>
          <a:xfrm>
            <a:off x="1524000" y="1122363"/>
            <a:ext cx="9144000" cy="2387600"/>
          </a:xfrm>
        </p:spPr>
        <p:txBody>
          <a:bodyPr anchor="b"/>
          <a:lstStyle>
            <a:lvl1pPr algn="ctr">
              <a:defRPr sz="6000"/>
            </a:lvl1pPr>
          </a:lstStyle>
          <a:p>
            <a:r>
              <a:rPr lang="pt-BR"/>
              <a:t>Clique para editar o título Mestre</a:t>
            </a:r>
            <a:endParaRPr lang="en-GB"/>
          </a:p>
        </p:txBody>
      </p:sp>
      <p:sp>
        <p:nvSpPr>
          <p:cNvPr id="3" name="Subtítulo 2">
            <a:extLst>
              <a:ext uri="{FF2B5EF4-FFF2-40B4-BE49-F238E27FC236}">
                <a16:creationId xmlns:a16="http://schemas.microsoft.com/office/drawing/2014/main" id="{EBE3707A-3DD4-46DB-A431-C65C70DD672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endParaRPr lang="en-GB"/>
          </a:p>
        </p:txBody>
      </p:sp>
      <p:sp>
        <p:nvSpPr>
          <p:cNvPr id="4" name="Espaço Reservado para Data 3">
            <a:extLst>
              <a:ext uri="{FF2B5EF4-FFF2-40B4-BE49-F238E27FC236}">
                <a16:creationId xmlns:a16="http://schemas.microsoft.com/office/drawing/2014/main" id="{AFDDC174-8FB5-4B8A-9DA7-99F9799F25EB}"/>
              </a:ext>
            </a:extLst>
          </p:cNvPr>
          <p:cNvSpPr>
            <a:spLocks noGrp="1"/>
          </p:cNvSpPr>
          <p:nvPr>
            <p:ph type="dt" sz="half" idx="10"/>
          </p:nvPr>
        </p:nvSpPr>
        <p:spPr/>
        <p:txBody>
          <a:bodyPr/>
          <a:lstStyle/>
          <a:p>
            <a:fld id="{F283EDAA-8589-4156-A0CC-5A9A429391D4}" type="datetimeFigureOut">
              <a:rPr lang="en-GB" smtClean="0"/>
              <a:t>08/01/2021</a:t>
            </a:fld>
            <a:endParaRPr lang="en-GB"/>
          </a:p>
        </p:txBody>
      </p:sp>
      <p:sp>
        <p:nvSpPr>
          <p:cNvPr id="5" name="Espaço Reservado para Rodapé 4">
            <a:extLst>
              <a:ext uri="{FF2B5EF4-FFF2-40B4-BE49-F238E27FC236}">
                <a16:creationId xmlns:a16="http://schemas.microsoft.com/office/drawing/2014/main" id="{B7874EFC-942C-4BCC-94A7-203CA92DDFBC}"/>
              </a:ext>
            </a:extLst>
          </p:cNvPr>
          <p:cNvSpPr>
            <a:spLocks noGrp="1"/>
          </p:cNvSpPr>
          <p:nvPr>
            <p:ph type="ftr" sz="quarter" idx="11"/>
          </p:nvPr>
        </p:nvSpPr>
        <p:spPr/>
        <p:txBody>
          <a:bodyPr/>
          <a:lstStyle/>
          <a:p>
            <a:endParaRPr lang="en-GB"/>
          </a:p>
        </p:txBody>
      </p:sp>
      <p:sp>
        <p:nvSpPr>
          <p:cNvPr id="6" name="Espaço Reservado para Número de Slide 5">
            <a:extLst>
              <a:ext uri="{FF2B5EF4-FFF2-40B4-BE49-F238E27FC236}">
                <a16:creationId xmlns:a16="http://schemas.microsoft.com/office/drawing/2014/main" id="{3BA55058-65A8-45EE-A11A-A14DE5DAFAF8}"/>
              </a:ext>
            </a:extLst>
          </p:cNvPr>
          <p:cNvSpPr>
            <a:spLocks noGrp="1"/>
          </p:cNvSpPr>
          <p:nvPr>
            <p:ph type="sldNum" sz="quarter" idx="12"/>
          </p:nvPr>
        </p:nvSpPr>
        <p:spPr/>
        <p:txBody>
          <a:bodyPr/>
          <a:lstStyle/>
          <a:p>
            <a:fld id="{5979D7D1-CDA6-499D-8D47-65B1F2C37E30}" type="slidenum">
              <a:rPr lang="en-GB" smtClean="0"/>
              <a:t>‹#›</a:t>
            </a:fld>
            <a:endParaRPr lang="en-GB"/>
          </a:p>
        </p:txBody>
      </p:sp>
    </p:spTree>
    <p:extLst>
      <p:ext uri="{BB962C8B-B14F-4D97-AF65-F5344CB8AC3E}">
        <p14:creationId xmlns:p14="http://schemas.microsoft.com/office/powerpoint/2010/main" val="11279887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E23F5A9-7007-402C-B032-B0BF4DC33E6B}"/>
              </a:ext>
            </a:extLst>
          </p:cNvPr>
          <p:cNvSpPr>
            <a:spLocks noGrp="1"/>
          </p:cNvSpPr>
          <p:nvPr>
            <p:ph type="title"/>
          </p:nvPr>
        </p:nvSpPr>
        <p:spPr/>
        <p:txBody>
          <a:bodyPr/>
          <a:lstStyle/>
          <a:p>
            <a:r>
              <a:rPr lang="pt-BR"/>
              <a:t>Clique para editar o título Mestre</a:t>
            </a:r>
            <a:endParaRPr lang="en-GB"/>
          </a:p>
        </p:txBody>
      </p:sp>
      <p:sp>
        <p:nvSpPr>
          <p:cNvPr id="3" name="Espaço Reservado para Conteúdo 2">
            <a:extLst>
              <a:ext uri="{FF2B5EF4-FFF2-40B4-BE49-F238E27FC236}">
                <a16:creationId xmlns:a16="http://schemas.microsoft.com/office/drawing/2014/main" id="{BC4AAC6B-D423-4157-88E3-4D6E1524AAF7}"/>
              </a:ext>
            </a:extLst>
          </p:cNvPr>
          <p:cNvSpPr>
            <a:spLocks noGrp="1"/>
          </p:cNvSpPr>
          <p:nvPr>
            <p:ph idx="1"/>
          </p:nvPr>
        </p:nvSpPr>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GB"/>
          </a:p>
        </p:txBody>
      </p:sp>
      <p:sp>
        <p:nvSpPr>
          <p:cNvPr id="4" name="Espaço Reservado para Data 3">
            <a:extLst>
              <a:ext uri="{FF2B5EF4-FFF2-40B4-BE49-F238E27FC236}">
                <a16:creationId xmlns:a16="http://schemas.microsoft.com/office/drawing/2014/main" id="{0F757DB3-9001-4434-8978-9BFD953C7D71}"/>
              </a:ext>
            </a:extLst>
          </p:cNvPr>
          <p:cNvSpPr>
            <a:spLocks noGrp="1"/>
          </p:cNvSpPr>
          <p:nvPr>
            <p:ph type="dt" sz="half" idx="10"/>
          </p:nvPr>
        </p:nvSpPr>
        <p:spPr/>
        <p:txBody>
          <a:bodyPr/>
          <a:lstStyle/>
          <a:p>
            <a:fld id="{F283EDAA-8589-4156-A0CC-5A9A429391D4}" type="datetimeFigureOut">
              <a:rPr lang="en-GB" smtClean="0"/>
              <a:t>08/01/2021</a:t>
            </a:fld>
            <a:endParaRPr lang="en-GB"/>
          </a:p>
        </p:txBody>
      </p:sp>
      <p:sp>
        <p:nvSpPr>
          <p:cNvPr id="5" name="Espaço Reservado para Rodapé 4">
            <a:extLst>
              <a:ext uri="{FF2B5EF4-FFF2-40B4-BE49-F238E27FC236}">
                <a16:creationId xmlns:a16="http://schemas.microsoft.com/office/drawing/2014/main" id="{79540FD5-D515-4C79-8659-12D0C4303237}"/>
              </a:ext>
            </a:extLst>
          </p:cNvPr>
          <p:cNvSpPr>
            <a:spLocks noGrp="1"/>
          </p:cNvSpPr>
          <p:nvPr>
            <p:ph type="ftr" sz="quarter" idx="11"/>
          </p:nvPr>
        </p:nvSpPr>
        <p:spPr/>
        <p:txBody>
          <a:bodyPr/>
          <a:lstStyle/>
          <a:p>
            <a:endParaRPr lang="en-GB"/>
          </a:p>
        </p:txBody>
      </p:sp>
      <p:sp>
        <p:nvSpPr>
          <p:cNvPr id="6" name="Espaço Reservado para Número de Slide 5">
            <a:extLst>
              <a:ext uri="{FF2B5EF4-FFF2-40B4-BE49-F238E27FC236}">
                <a16:creationId xmlns:a16="http://schemas.microsoft.com/office/drawing/2014/main" id="{0DC1D14B-8F17-4C40-A2BB-E114802287D2}"/>
              </a:ext>
            </a:extLst>
          </p:cNvPr>
          <p:cNvSpPr>
            <a:spLocks noGrp="1"/>
          </p:cNvSpPr>
          <p:nvPr>
            <p:ph type="sldNum" sz="quarter" idx="12"/>
          </p:nvPr>
        </p:nvSpPr>
        <p:spPr/>
        <p:txBody>
          <a:bodyPr/>
          <a:lstStyle/>
          <a:p>
            <a:fld id="{5979D7D1-CDA6-499D-8D47-65B1F2C37E30}" type="slidenum">
              <a:rPr lang="en-GB" smtClean="0"/>
              <a:t>‹#›</a:t>
            </a:fld>
            <a:endParaRPr lang="en-GB"/>
          </a:p>
        </p:txBody>
      </p:sp>
    </p:spTree>
    <p:extLst>
      <p:ext uri="{BB962C8B-B14F-4D97-AF65-F5344CB8AC3E}">
        <p14:creationId xmlns:p14="http://schemas.microsoft.com/office/powerpoint/2010/main" val="264530309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DD3FA80-AF86-4560-BFFD-F365C4B89150}"/>
              </a:ext>
            </a:extLst>
          </p:cNvPr>
          <p:cNvSpPr>
            <a:spLocks noGrp="1"/>
          </p:cNvSpPr>
          <p:nvPr>
            <p:ph type="title"/>
          </p:nvPr>
        </p:nvSpPr>
        <p:spPr>
          <a:xfrm>
            <a:off x="831850" y="1709738"/>
            <a:ext cx="10515600" cy="2852737"/>
          </a:xfrm>
        </p:spPr>
        <p:txBody>
          <a:bodyPr anchor="b"/>
          <a:lstStyle>
            <a:lvl1pPr>
              <a:defRPr sz="6000"/>
            </a:lvl1pPr>
          </a:lstStyle>
          <a:p>
            <a:r>
              <a:rPr lang="pt-BR"/>
              <a:t>Clique para editar o título Mestre</a:t>
            </a:r>
            <a:endParaRPr lang="en-GB"/>
          </a:p>
        </p:txBody>
      </p:sp>
      <p:sp>
        <p:nvSpPr>
          <p:cNvPr id="3" name="Espaço Reservado para Texto 2">
            <a:extLst>
              <a:ext uri="{FF2B5EF4-FFF2-40B4-BE49-F238E27FC236}">
                <a16:creationId xmlns:a16="http://schemas.microsoft.com/office/drawing/2014/main" id="{D64F3194-0076-4846-BA4B-F15DDB5615B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a:t>Clique para editar os estilos de texto Mestres</a:t>
            </a:r>
          </a:p>
        </p:txBody>
      </p:sp>
      <p:sp>
        <p:nvSpPr>
          <p:cNvPr id="4" name="Espaço Reservado para Data 3">
            <a:extLst>
              <a:ext uri="{FF2B5EF4-FFF2-40B4-BE49-F238E27FC236}">
                <a16:creationId xmlns:a16="http://schemas.microsoft.com/office/drawing/2014/main" id="{B6F473CC-DE90-4435-AD37-30FAB3D88CC6}"/>
              </a:ext>
            </a:extLst>
          </p:cNvPr>
          <p:cNvSpPr>
            <a:spLocks noGrp="1"/>
          </p:cNvSpPr>
          <p:nvPr>
            <p:ph type="dt" sz="half" idx="10"/>
          </p:nvPr>
        </p:nvSpPr>
        <p:spPr/>
        <p:txBody>
          <a:bodyPr/>
          <a:lstStyle/>
          <a:p>
            <a:fld id="{F283EDAA-8589-4156-A0CC-5A9A429391D4}" type="datetimeFigureOut">
              <a:rPr lang="en-GB" smtClean="0"/>
              <a:t>08/01/2021</a:t>
            </a:fld>
            <a:endParaRPr lang="en-GB"/>
          </a:p>
        </p:txBody>
      </p:sp>
      <p:sp>
        <p:nvSpPr>
          <p:cNvPr id="5" name="Espaço Reservado para Rodapé 4">
            <a:extLst>
              <a:ext uri="{FF2B5EF4-FFF2-40B4-BE49-F238E27FC236}">
                <a16:creationId xmlns:a16="http://schemas.microsoft.com/office/drawing/2014/main" id="{E9A57B73-5DB5-4161-88D0-F046704617E2}"/>
              </a:ext>
            </a:extLst>
          </p:cNvPr>
          <p:cNvSpPr>
            <a:spLocks noGrp="1"/>
          </p:cNvSpPr>
          <p:nvPr>
            <p:ph type="ftr" sz="quarter" idx="11"/>
          </p:nvPr>
        </p:nvSpPr>
        <p:spPr/>
        <p:txBody>
          <a:bodyPr/>
          <a:lstStyle/>
          <a:p>
            <a:endParaRPr lang="en-GB"/>
          </a:p>
        </p:txBody>
      </p:sp>
      <p:sp>
        <p:nvSpPr>
          <p:cNvPr id="6" name="Espaço Reservado para Número de Slide 5">
            <a:extLst>
              <a:ext uri="{FF2B5EF4-FFF2-40B4-BE49-F238E27FC236}">
                <a16:creationId xmlns:a16="http://schemas.microsoft.com/office/drawing/2014/main" id="{43CE24F1-FCE5-4194-9208-EC82B8D57AEC}"/>
              </a:ext>
            </a:extLst>
          </p:cNvPr>
          <p:cNvSpPr>
            <a:spLocks noGrp="1"/>
          </p:cNvSpPr>
          <p:nvPr>
            <p:ph type="sldNum" sz="quarter" idx="12"/>
          </p:nvPr>
        </p:nvSpPr>
        <p:spPr/>
        <p:txBody>
          <a:bodyPr/>
          <a:lstStyle/>
          <a:p>
            <a:fld id="{5979D7D1-CDA6-499D-8D47-65B1F2C37E30}" type="slidenum">
              <a:rPr lang="en-GB" smtClean="0"/>
              <a:t>‹#›</a:t>
            </a:fld>
            <a:endParaRPr lang="en-GB"/>
          </a:p>
        </p:txBody>
      </p:sp>
    </p:spTree>
    <p:extLst>
      <p:ext uri="{BB962C8B-B14F-4D97-AF65-F5344CB8AC3E}">
        <p14:creationId xmlns:p14="http://schemas.microsoft.com/office/powerpoint/2010/main" val="216615644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10B90C4-8AD5-41CD-8E40-412636143402}"/>
              </a:ext>
            </a:extLst>
          </p:cNvPr>
          <p:cNvSpPr>
            <a:spLocks noGrp="1"/>
          </p:cNvSpPr>
          <p:nvPr>
            <p:ph type="title"/>
          </p:nvPr>
        </p:nvSpPr>
        <p:spPr/>
        <p:txBody>
          <a:bodyPr/>
          <a:lstStyle/>
          <a:p>
            <a:r>
              <a:rPr lang="pt-BR"/>
              <a:t>Clique para editar o título Mestre</a:t>
            </a:r>
            <a:endParaRPr lang="en-GB"/>
          </a:p>
        </p:txBody>
      </p:sp>
      <p:sp>
        <p:nvSpPr>
          <p:cNvPr id="3" name="Espaço Reservado para Conteúdo 2">
            <a:extLst>
              <a:ext uri="{FF2B5EF4-FFF2-40B4-BE49-F238E27FC236}">
                <a16:creationId xmlns:a16="http://schemas.microsoft.com/office/drawing/2014/main" id="{EECECE53-FF75-4BAB-8F14-F13298C96CF6}"/>
              </a:ext>
            </a:extLst>
          </p:cNvPr>
          <p:cNvSpPr>
            <a:spLocks noGrp="1"/>
          </p:cNvSpPr>
          <p:nvPr>
            <p:ph sz="half" idx="1"/>
          </p:nvPr>
        </p:nvSpPr>
        <p:spPr>
          <a:xfrm>
            <a:off x="838200" y="1825625"/>
            <a:ext cx="51816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GB"/>
          </a:p>
        </p:txBody>
      </p:sp>
      <p:sp>
        <p:nvSpPr>
          <p:cNvPr id="4" name="Espaço Reservado para Conteúdo 3">
            <a:extLst>
              <a:ext uri="{FF2B5EF4-FFF2-40B4-BE49-F238E27FC236}">
                <a16:creationId xmlns:a16="http://schemas.microsoft.com/office/drawing/2014/main" id="{0BCCC5D1-D617-4604-A94E-E4C0C2D8650F}"/>
              </a:ext>
            </a:extLst>
          </p:cNvPr>
          <p:cNvSpPr>
            <a:spLocks noGrp="1"/>
          </p:cNvSpPr>
          <p:nvPr>
            <p:ph sz="half" idx="2"/>
          </p:nvPr>
        </p:nvSpPr>
        <p:spPr>
          <a:xfrm>
            <a:off x="6172200" y="1825625"/>
            <a:ext cx="51816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GB"/>
          </a:p>
        </p:txBody>
      </p:sp>
      <p:sp>
        <p:nvSpPr>
          <p:cNvPr id="5" name="Espaço Reservado para Data 4">
            <a:extLst>
              <a:ext uri="{FF2B5EF4-FFF2-40B4-BE49-F238E27FC236}">
                <a16:creationId xmlns:a16="http://schemas.microsoft.com/office/drawing/2014/main" id="{AFC29B67-AF11-40FF-A057-4EBB5C8A79C4}"/>
              </a:ext>
            </a:extLst>
          </p:cNvPr>
          <p:cNvSpPr>
            <a:spLocks noGrp="1"/>
          </p:cNvSpPr>
          <p:nvPr>
            <p:ph type="dt" sz="half" idx="10"/>
          </p:nvPr>
        </p:nvSpPr>
        <p:spPr/>
        <p:txBody>
          <a:bodyPr/>
          <a:lstStyle/>
          <a:p>
            <a:fld id="{F283EDAA-8589-4156-A0CC-5A9A429391D4}" type="datetimeFigureOut">
              <a:rPr lang="en-GB" smtClean="0"/>
              <a:t>08/01/2021</a:t>
            </a:fld>
            <a:endParaRPr lang="en-GB"/>
          </a:p>
        </p:txBody>
      </p:sp>
      <p:sp>
        <p:nvSpPr>
          <p:cNvPr id="6" name="Espaço Reservado para Rodapé 5">
            <a:extLst>
              <a:ext uri="{FF2B5EF4-FFF2-40B4-BE49-F238E27FC236}">
                <a16:creationId xmlns:a16="http://schemas.microsoft.com/office/drawing/2014/main" id="{E52B66D3-E08B-4561-AD61-9A85F7B16D78}"/>
              </a:ext>
            </a:extLst>
          </p:cNvPr>
          <p:cNvSpPr>
            <a:spLocks noGrp="1"/>
          </p:cNvSpPr>
          <p:nvPr>
            <p:ph type="ftr" sz="quarter" idx="11"/>
          </p:nvPr>
        </p:nvSpPr>
        <p:spPr/>
        <p:txBody>
          <a:bodyPr/>
          <a:lstStyle/>
          <a:p>
            <a:endParaRPr lang="en-GB"/>
          </a:p>
        </p:txBody>
      </p:sp>
      <p:sp>
        <p:nvSpPr>
          <p:cNvPr id="7" name="Espaço Reservado para Número de Slide 6">
            <a:extLst>
              <a:ext uri="{FF2B5EF4-FFF2-40B4-BE49-F238E27FC236}">
                <a16:creationId xmlns:a16="http://schemas.microsoft.com/office/drawing/2014/main" id="{EF481512-4D89-43C7-B138-73E583115FD6}"/>
              </a:ext>
            </a:extLst>
          </p:cNvPr>
          <p:cNvSpPr>
            <a:spLocks noGrp="1"/>
          </p:cNvSpPr>
          <p:nvPr>
            <p:ph type="sldNum" sz="quarter" idx="12"/>
          </p:nvPr>
        </p:nvSpPr>
        <p:spPr/>
        <p:txBody>
          <a:bodyPr/>
          <a:lstStyle/>
          <a:p>
            <a:fld id="{5979D7D1-CDA6-499D-8D47-65B1F2C37E30}" type="slidenum">
              <a:rPr lang="en-GB" smtClean="0"/>
              <a:t>‹#›</a:t>
            </a:fld>
            <a:endParaRPr lang="en-GB"/>
          </a:p>
        </p:txBody>
      </p:sp>
    </p:spTree>
    <p:extLst>
      <p:ext uri="{BB962C8B-B14F-4D97-AF65-F5344CB8AC3E}">
        <p14:creationId xmlns:p14="http://schemas.microsoft.com/office/powerpoint/2010/main" val="296433341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36D81F8-F7A3-4349-9668-DF92BD75470F}"/>
              </a:ext>
            </a:extLst>
          </p:cNvPr>
          <p:cNvSpPr>
            <a:spLocks noGrp="1"/>
          </p:cNvSpPr>
          <p:nvPr>
            <p:ph type="title"/>
          </p:nvPr>
        </p:nvSpPr>
        <p:spPr>
          <a:xfrm>
            <a:off x="839788" y="365125"/>
            <a:ext cx="10515600" cy="1325563"/>
          </a:xfrm>
        </p:spPr>
        <p:txBody>
          <a:bodyPr/>
          <a:lstStyle/>
          <a:p>
            <a:r>
              <a:rPr lang="pt-BR"/>
              <a:t>Clique para editar o título Mestre</a:t>
            </a:r>
            <a:endParaRPr lang="en-GB"/>
          </a:p>
        </p:txBody>
      </p:sp>
      <p:sp>
        <p:nvSpPr>
          <p:cNvPr id="3" name="Espaço Reservado para Texto 2">
            <a:extLst>
              <a:ext uri="{FF2B5EF4-FFF2-40B4-BE49-F238E27FC236}">
                <a16:creationId xmlns:a16="http://schemas.microsoft.com/office/drawing/2014/main" id="{852F9BAF-13D3-4BF1-A390-2E1F6DA1A32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4" name="Espaço Reservado para Conteúdo 3">
            <a:extLst>
              <a:ext uri="{FF2B5EF4-FFF2-40B4-BE49-F238E27FC236}">
                <a16:creationId xmlns:a16="http://schemas.microsoft.com/office/drawing/2014/main" id="{495FE1CF-8915-43C3-98A2-BC1458FF4637}"/>
              </a:ext>
            </a:extLst>
          </p:cNvPr>
          <p:cNvSpPr>
            <a:spLocks noGrp="1"/>
          </p:cNvSpPr>
          <p:nvPr>
            <p:ph sz="half" idx="2"/>
          </p:nvPr>
        </p:nvSpPr>
        <p:spPr>
          <a:xfrm>
            <a:off x="839788" y="2505075"/>
            <a:ext cx="5157787"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GB"/>
          </a:p>
        </p:txBody>
      </p:sp>
      <p:sp>
        <p:nvSpPr>
          <p:cNvPr id="5" name="Espaço Reservado para Texto 4">
            <a:extLst>
              <a:ext uri="{FF2B5EF4-FFF2-40B4-BE49-F238E27FC236}">
                <a16:creationId xmlns:a16="http://schemas.microsoft.com/office/drawing/2014/main" id="{63B8AF44-5229-4CEF-BA6A-45A9B77DBA7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6" name="Espaço Reservado para Conteúdo 5">
            <a:extLst>
              <a:ext uri="{FF2B5EF4-FFF2-40B4-BE49-F238E27FC236}">
                <a16:creationId xmlns:a16="http://schemas.microsoft.com/office/drawing/2014/main" id="{2BEC9B42-AEA8-4032-AF0D-C38182EC4359}"/>
              </a:ext>
            </a:extLst>
          </p:cNvPr>
          <p:cNvSpPr>
            <a:spLocks noGrp="1"/>
          </p:cNvSpPr>
          <p:nvPr>
            <p:ph sz="quarter" idx="4"/>
          </p:nvPr>
        </p:nvSpPr>
        <p:spPr>
          <a:xfrm>
            <a:off x="6172200" y="2505075"/>
            <a:ext cx="5183188"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GB"/>
          </a:p>
        </p:txBody>
      </p:sp>
      <p:sp>
        <p:nvSpPr>
          <p:cNvPr id="7" name="Espaço Reservado para Data 6">
            <a:extLst>
              <a:ext uri="{FF2B5EF4-FFF2-40B4-BE49-F238E27FC236}">
                <a16:creationId xmlns:a16="http://schemas.microsoft.com/office/drawing/2014/main" id="{9B067792-7BE6-4F1A-9C82-CF137D439E4B}"/>
              </a:ext>
            </a:extLst>
          </p:cNvPr>
          <p:cNvSpPr>
            <a:spLocks noGrp="1"/>
          </p:cNvSpPr>
          <p:nvPr>
            <p:ph type="dt" sz="half" idx="10"/>
          </p:nvPr>
        </p:nvSpPr>
        <p:spPr/>
        <p:txBody>
          <a:bodyPr/>
          <a:lstStyle/>
          <a:p>
            <a:fld id="{F283EDAA-8589-4156-A0CC-5A9A429391D4}" type="datetimeFigureOut">
              <a:rPr lang="en-GB" smtClean="0"/>
              <a:t>08/01/2021</a:t>
            </a:fld>
            <a:endParaRPr lang="en-GB"/>
          </a:p>
        </p:txBody>
      </p:sp>
      <p:sp>
        <p:nvSpPr>
          <p:cNvPr id="8" name="Espaço Reservado para Rodapé 7">
            <a:extLst>
              <a:ext uri="{FF2B5EF4-FFF2-40B4-BE49-F238E27FC236}">
                <a16:creationId xmlns:a16="http://schemas.microsoft.com/office/drawing/2014/main" id="{06860B17-361D-47E9-9E4C-2ACEA332C502}"/>
              </a:ext>
            </a:extLst>
          </p:cNvPr>
          <p:cNvSpPr>
            <a:spLocks noGrp="1"/>
          </p:cNvSpPr>
          <p:nvPr>
            <p:ph type="ftr" sz="quarter" idx="11"/>
          </p:nvPr>
        </p:nvSpPr>
        <p:spPr/>
        <p:txBody>
          <a:bodyPr/>
          <a:lstStyle/>
          <a:p>
            <a:endParaRPr lang="en-GB"/>
          </a:p>
        </p:txBody>
      </p:sp>
      <p:sp>
        <p:nvSpPr>
          <p:cNvPr id="9" name="Espaço Reservado para Número de Slide 8">
            <a:extLst>
              <a:ext uri="{FF2B5EF4-FFF2-40B4-BE49-F238E27FC236}">
                <a16:creationId xmlns:a16="http://schemas.microsoft.com/office/drawing/2014/main" id="{60F17097-1EFB-4A47-9689-37C504722786}"/>
              </a:ext>
            </a:extLst>
          </p:cNvPr>
          <p:cNvSpPr>
            <a:spLocks noGrp="1"/>
          </p:cNvSpPr>
          <p:nvPr>
            <p:ph type="sldNum" sz="quarter" idx="12"/>
          </p:nvPr>
        </p:nvSpPr>
        <p:spPr/>
        <p:txBody>
          <a:bodyPr/>
          <a:lstStyle/>
          <a:p>
            <a:fld id="{5979D7D1-CDA6-499D-8D47-65B1F2C37E30}" type="slidenum">
              <a:rPr lang="en-GB" smtClean="0"/>
              <a:t>‹#›</a:t>
            </a:fld>
            <a:endParaRPr lang="en-GB"/>
          </a:p>
        </p:txBody>
      </p:sp>
    </p:spTree>
    <p:extLst>
      <p:ext uri="{BB962C8B-B14F-4D97-AF65-F5344CB8AC3E}">
        <p14:creationId xmlns:p14="http://schemas.microsoft.com/office/powerpoint/2010/main" val="188966524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D76EF9A-C194-4556-A305-6FC700F40233}"/>
              </a:ext>
            </a:extLst>
          </p:cNvPr>
          <p:cNvSpPr>
            <a:spLocks noGrp="1"/>
          </p:cNvSpPr>
          <p:nvPr>
            <p:ph type="title"/>
          </p:nvPr>
        </p:nvSpPr>
        <p:spPr/>
        <p:txBody>
          <a:bodyPr/>
          <a:lstStyle/>
          <a:p>
            <a:r>
              <a:rPr lang="pt-BR"/>
              <a:t>Clique para editar o título Mestre</a:t>
            </a:r>
            <a:endParaRPr lang="en-GB"/>
          </a:p>
        </p:txBody>
      </p:sp>
      <p:sp>
        <p:nvSpPr>
          <p:cNvPr id="3" name="Espaço Reservado para Data 2">
            <a:extLst>
              <a:ext uri="{FF2B5EF4-FFF2-40B4-BE49-F238E27FC236}">
                <a16:creationId xmlns:a16="http://schemas.microsoft.com/office/drawing/2014/main" id="{8B6A96BE-4CF6-4CE9-A128-555B1D88FF44}"/>
              </a:ext>
            </a:extLst>
          </p:cNvPr>
          <p:cNvSpPr>
            <a:spLocks noGrp="1"/>
          </p:cNvSpPr>
          <p:nvPr>
            <p:ph type="dt" sz="half" idx="10"/>
          </p:nvPr>
        </p:nvSpPr>
        <p:spPr/>
        <p:txBody>
          <a:bodyPr/>
          <a:lstStyle/>
          <a:p>
            <a:fld id="{F283EDAA-8589-4156-A0CC-5A9A429391D4}" type="datetimeFigureOut">
              <a:rPr lang="en-GB" smtClean="0"/>
              <a:t>08/01/2021</a:t>
            </a:fld>
            <a:endParaRPr lang="en-GB"/>
          </a:p>
        </p:txBody>
      </p:sp>
      <p:sp>
        <p:nvSpPr>
          <p:cNvPr id="4" name="Espaço Reservado para Rodapé 3">
            <a:extLst>
              <a:ext uri="{FF2B5EF4-FFF2-40B4-BE49-F238E27FC236}">
                <a16:creationId xmlns:a16="http://schemas.microsoft.com/office/drawing/2014/main" id="{ACD01F41-B81D-4ACD-A568-E84AFAF1C617}"/>
              </a:ext>
            </a:extLst>
          </p:cNvPr>
          <p:cNvSpPr>
            <a:spLocks noGrp="1"/>
          </p:cNvSpPr>
          <p:nvPr>
            <p:ph type="ftr" sz="quarter" idx="11"/>
          </p:nvPr>
        </p:nvSpPr>
        <p:spPr/>
        <p:txBody>
          <a:bodyPr/>
          <a:lstStyle/>
          <a:p>
            <a:endParaRPr lang="en-GB"/>
          </a:p>
        </p:txBody>
      </p:sp>
      <p:sp>
        <p:nvSpPr>
          <p:cNvPr id="5" name="Espaço Reservado para Número de Slide 4">
            <a:extLst>
              <a:ext uri="{FF2B5EF4-FFF2-40B4-BE49-F238E27FC236}">
                <a16:creationId xmlns:a16="http://schemas.microsoft.com/office/drawing/2014/main" id="{CFE7FC52-9100-4EDE-BFD7-6BBC092A9277}"/>
              </a:ext>
            </a:extLst>
          </p:cNvPr>
          <p:cNvSpPr>
            <a:spLocks noGrp="1"/>
          </p:cNvSpPr>
          <p:nvPr>
            <p:ph type="sldNum" sz="quarter" idx="12"/>
          </p:nvPr>
        </p:nvSpPr>
        <p:spPr/>
        <p:txBody>
          <a:bodyPr/>
          <a:lstStyle/>
          <a:p>
            <a:fld id="{5979D7D1-CDA6-499D-8D47-65B1F2C37E30}" type="slidenum">
              <a:rPr lang="en-GB" smtClean="0"/>
              <a:t>‹#›</a:t>
            </a:fld>
            <a:endParaRPr lang="en-GB"/>
          </a:p>
        </p:txBody>
      </p:sp>
    </p:spTree>
    <p:extLst>
      <p:ext uri="{BB962C8B-B14F-4D97-AF65-F5344CB8AC3E}">
        <p14:creationId xmlns:p14="http://schemas.microsoft.com/office/powerpoint/2010/main" val="216246034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a:extLst>
              <a:ext uri="{FF2B5EF4-FFF2-40B4-BE49-F238E27FC236}">
                <a16:creationId xmlns:a16="http://schemas.microsoft.com/office/drawing/2014/main" id="{3C29F43C-B3B2-4EE5-A186-7B24B2A41D25}"/>
              </a:ext>
            </a:extLst>
          </p:cNvPr>
          <p:cNvSpPr>
            <a:spLocks noGrp="1"/>
          </p:cNvSpPr>
          <p:nvPr>
            <p:ph type="dt" sz="half" idx="10"/>
          </p:nvPr>
        </p:nvSpPr>
        <p:spPr/>
        <p:txBody>
          <a:bodyPr/>
          <a:lstStyle/>
          <a:p>
            <a:fld id="{F283EDAA-8589-4156-A0CC-5A9A429391D4}" type="datetimeFigureOut">
              <a:rPr lang="en-GB" smtClean="0"/>
              <a:t>08/01/2021</a:t>
            </a:fld>
            <a:endParaRPr lang="en-GB"/>
          </a:p>
        </p:txBody>
      </p:sp>
      <p:sp>
        <p:nvSpPr>
          <p:cNvPr id="3" name="Espaço Reservado para Rodapé 2">
            <a:extLst>
              <a:ext uri="{FF2B5EF4-FFF2-40B4-BE49-F238E27FC236}">
                <a16:creationId xmlns:a16="http://schemas.microsoft.com/office/drawing/2014/main" id="{559DE355-E3C4-4CCA-9B01-A3C1DE1B9BA4}"/>
              </a:ext>
            </a:extLst>
          </p:cNvPr>
          <p:cNvSpPr>
            <a:spLocks noGrp="1"/>
          </p:cNvSpPr>
          <p:nvPr>
            <p:ph type="ftr" sz="quarter" idx="11"/>
          </p:nvPr>
        </p:nvSpPr>
        <p:spPr/>
        <p:txBody>
          <a:bodyPr/>
          <a:lstStyle/>
          <a:p>
            <a:endParaRPr lang="en-GB"/>
          </a:p>
        </p:txBody>
      </p:sp>
      <p:sp>
        <p:nvSpPr>
          <p:cNvPr id="4" name="Espaço Reservado para Número de Slide 3">
            <a:extLst>
              <a:ext uri="{FF2B5EF4-FFF2-40B4-BE49-F238E27FC236}">
                <a16:creationId xmlns:a16="http://schemas.microsoft.com/office/drawing/2014/main" id="{4E927641-ADD6-4FE7-B8FE-B941A8AE293C}"/>
              </a:ext>
            </a:extLst>
          </p:cNvPr>
          <p:cNvSpPr>
            <a:spLocks noGrp="1"/>
          </p:cNvSpPr>
          <p:nvPr>
            <p:ph type="sldNum" sz="quarter" idx="12"/>
          </p:nvPr>
        </p:nvSpPr>
        <p:spPr/>
        <p:txBody>
          <a:bodyPr/>
          <a:lstStyle/>
          <a:p>
            <a:fld id="{5979D7D1-CDA6-499D-8D47-65B1F2C37E30}" type="slidenum">
              <a:rPr lang="en-GB" smtClean="0"/>
              <a:t>‹#›</a:t>
            </a:fld>
            <a:endParaRPr lang="en-GB"/>
          </a:p>
        </p:txBody>
      </p:sp>
    </p:spTree>
    <p:extLst>
      <p:ext uri="{BB962C8B-B14F-4D97-AF65-F5344CB8AC3E}">
        <p14:creationId xmlns:p14="http://schemas.microsoft.com/office/powerpoint/2010/main" val="106709430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4F0C04A-EE1A-4E6F-9750-802E5AB8E7E7}"/>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endParaRPr lang="en-GB"/>
          </a:p>
        </p:txBody>
      </p:sp>
      <p:sp>
        <p:nvSpPr>
          <p:cNvPr id="3" name="Espaço Reservado para Conteúdo 2">
            <a:extLst>
              <a:ext uri="{FF2B5EF4-FFF2-40B4-BE49-F238E27FC236}">
                <a16:creationId xmlns:a16="http://schemas.microsoft.com/office/drawing/2014/main" id="{8D4688FB-D1D6-4075-8301-C53C1464061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GB"/>
          </a:p>
        </p:txBody>
      </p:sp>
      <p:sp>
        <p:nvSpPr>
          <p:cNvPr id="4" name="Espaço Reservado para Texto 3">
            <a:extLst>
              <a:ext uri="{FF2B5EF4-FFF2-40B4-BE49-F238E27FC236}">
                <a16:creationId xmlns:a16="http://schemas.microsoft.com/office/drawing/2014/main" id="{26E94020-953D-4E8B-B9D5-3DDD369C69F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id="{BDCD92EE-DFA4-4E9F-9A07-3FCC4008EBCA}"/>
              </a:ext>
            </a:extLst>
          </p:cNvPr>
          <p:cNvSpPr>
            <a:spLocks noGrp="1"/>
          </p:cNvSpPr>
          <p:nvPr>
            <p:ph type="dt" sz="half" idx="10"/>
          </p:nvPr>
        </p:nvSpPr>
        <p:spPr/>
        <p:txBody>
          <a:bodyPr/>
          <a:lstStyle/>
          <a:p>
            <a:fld id="{F283EDAA-8589-4156-A0CC-5A9A429391D4}" type="datetimeFigureOut">
              <a:rPr lang="en-GB" smtClean="0"/>
              <a:t>08/01/2021</a:t>
            </a:fld>
            <a:endParaRPr lang="en-GB"/>
          </a:p>
        </p:txBody>
      </p:sp>
      <p:sp>
        <p:nvSpPr>
          <p:cNvPr id="6" name="Espaço Reservado para Rodapé 5">
            <a:extLst>
              <a:ext uri="{FF2B5EF4-FFF2-40B4-BE49-F238E27FC236}">
                <a16:creationId xmlns:a16="http://schemas.microsoft.com/office/drawing/2014/main" id="{B8561057-E1A9-4282-A114-F9620114AB0E}"/>
              </a:ext>
            </a:extLst>
          </p:cNvPr>
          <p:cNvSpPr>
            <a:spLocks noGrp="1"/>
          </p:cNvSpPr>
          <p:nvPr>
            <p:ph type="ftr" sz="quarter" idx="11"/>
          </p:nvPr>
        </p:nvSpPr>
        <p:spPr/>
        <p:txBody>
          <a:bodyPr/>
          <a:lstStyle/>
          <a:p>
            <a:endParaRPr lang="en-GB"/>
          </a:p>
        </p:txBody>
      </p:sp>
      <p:sp>
        <p:nvSpPr>
          <p:cNvPr id="7" name="Espaço Reservado para Número de Slide 6">
            <a:extLst>
              <a:ext uri="{FF2B5EF4-FFF2-40B4-BE49-F238E27FC236}">
                <a16:creationId xmlns:a16="http://schemas.microsoft.com/office/drawing/2014/main" id="{5AFE764D-953B-44E3-BFA5-A6C1A052D9F3}"/>
              </a:ext>
            </a:extLst>
          </p:cNvPr>
          <p:cNvSpPr>
            <a:spLocks noGrp="1"/>
          </p:cNvSpPr>
          <p:nvPr>
            <p:ph type="sldNum" sz="quarter" idx="12"/>
          </p:nvPr>
        </p:nvSpPr>
        <p:spPr/>
        <p:txBody>
          <a:bodyPr/>
          <a:lstStyle/>
          <a:p>
            <a:fld id="{5979D7D1-CDA6-499D-8D47-65B1F2C37E30}" type="slidenum">
              <a:rPr lang="en-GB" smtClean="0"/>
              <a:t>‹#›</a:t>
            </a:fld>
            <a:endParaRPr lang="en-GB"/>
          </a:p>
        </p:txBody>
      </p:sp>
    </p:spTree>
    <p:extLst>
      <p:ext uri="{BB962C8B-B14F-4D97-AF65-F5344CB8AC3E}">
        <p14:creationId xmlns:p14="http://schemas.microsoft.com/office/powerpoint/2010/main" val="23941762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pt-BR" dirty="0"/>
              <a:t>Clique para editar o título Mestre</a:t>
            </a:r>
            <a:endParaRPr lang="en-US" dirty="0"/>
          </a:p>
        </p:txBody>
      </p:sp>
      <p:sp>
        <p:nvSpPr>
          <p:cNvPr id="3" name="Content Placeholder 2"/>
          <p:cNvSpPr>
            <a:spLocks noGrp="1"/>
          </p:cNvSpPr>
          <p:nvPr>
            <p:ph idx="1"/>
          </p:nvPr>
        </p:nvSpPr>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p:txBody>
          <a:bodyPr/>
          <a:lstStyle/>
          <a:p>
            <a:fld id="{81B4210C-A61E-4F1D-AB7E-366DECB2A18A}" type="datetimeFigureOut">
              <a:rPr lang="en-GB" smtClean="0"/>
              <a:t>08/01/2021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A7587A4-45F4-4724-9847-38E67E90ECC5}" type="slidenum">
              <a:rPr lang="en-GB" smtClean="0"/>
              <a:t>‹#›</a:t>
            </a:fld>
            <a:endParaRPr lang="en-GB"/>
          </a:p>
        </p:txBody>
      </p:sp>
      <p:cxnSp>
        <p:nvCxnSpPr>
          <p:cNvPr id="7" name="Conector reto 6">
            <a:extLst>
              <a:ext uri="{FF2B5EF4-FFF2-40B4-BE49-F238E27FC236}">
                <a16:creationId xmlns:a16="http://schemas.microsoft.com/office/drawing/2014/main" id="{5A782A58-9B80-4840-ACA4-0190CF8F7677}"/>
              </a:ext>
            </a:extLst>
          </p:cNvPr>
          <p:cNvCxnSpPr>
            <a:cxnSpLocks/>
          </p:cNvCxnSpPr>
          <p:nvPr userDrawn="1"/>
        </p:nvCxnSpPr>
        <p:spPr>
          <a:xfrm>
            <a:off x="838200" y="1136342"/>
            <a:ext cx="10515600" cy="0"/>
          </a:xfrm>
          <a:prstGeom prst="line">
            <a:avLst/>
          </a:prstGeom>
          <a:ln>
            <a:solidFill>
              <a:schemeClr val="bg1">
                <a:lumMod val="65000"/>
              </a:schemeClr>
            </a:solidFill>
          </a:ln>
          <a:effectLst>
            <a:outerShdw blurRad="50800" dist="38100" dir="8100000" algn="tr" rotWithShape="0">
              <a:prstClr val="black">
                <a:alpha val="40000"/>
              </a:prstClr>
            </a:outerShdw>
          </a:effectLst>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96832365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509B4C0-FC08-4D7D-96A5-DFB4DE15B89C}"/>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endParaRPr lang="en-GB"/>
          </a:p>
        </p:txBody>
      </p:sp>
      <p:sp>
        <p:nvSpPr>
          <p:cNvPr id="3" name="Espaço Reservado para Imagem 2">
            <a:extLst>
              <a:ext uri="{FF2B5EF4-FFF2-40B4-BE49-F238E27FC236}">
                <a16:creationId xmlns:a16="http://schemas.microsoft.com/office/drawing/2014/main" id="{8B1B02A7-598B-4C13-842C-9C54E49FDA0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Espaço Reservado para Texto 3">
            <a:extLst>
              <a:ext uri="{FF2B5EF4-FFF2-40B4-BE49-F238E27FC236}">
                <a16:creationId xmlns:a16="http://schemas.microsoft.com/office/drawing/2014/main" id="{60324683-58EF-4AAB-9ABA-E7252C55735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id="{B7859C1F-0012-4EDA-A3A8-E29700E43998}"/>
              </a:ext>
            </a:extLst>
          </p:cNvPr>
          <p:cNvSpPr>
            <a:spLocks noGrp="1"/>
          </p:cNvSpPr>
          <p:nvPr>
            <p:ph type="dt" sz="half" idx="10"/>
          </p:nvPr>
        </p:nvSpPr>
        <p:spPr/>
        <p:txBody>
          <a:bodyPr/>
          <a:lstStyle/>
          <a:p>
            <a:fld id="{F283EDAA-8589-4156-A0CC-5A9A429391D4}" type="datetimeFigureOut">
              <a:rPr lang="en-GB" smtClean="0"/>
              <a:t>08/01/2021</a:t>
            </a:fld>
            <a:endParaRPr lang="en-GB"/>
          </a:p>
        </p:txBody>
      </p:sp>
      <p:sp>
        <p:nvSpPr>
          <p:cNvPr id="6" name="Espaço Reservado para Rodapé 5">
            <a:extLst>
              <a:ext uri="{FF2B5EF4-FFF2-40B4-BE49-F238E27FC236}">
                <a16:creationId xmlns:a16="http://schemas.microsoft.com/office/drawing/2014/main" id="{08E7A7CE-F975-4C4D-B143-BAD53EE4DBB8}"/>
              </a:ext>
            </a:extLst>
          </p:cNvPr>
          <p:cNvSpPr>
            <a:spLocks noGrp="1"/>
          </p:cNvSpPr>
          <p:nvPr>
            <p:ph type="ftr" sz="quarter" idx="11"/>
          </p:nvPr>
        </p:nvSpPr>
        <p:spPr/>
        <p:txBody>
          <a:bodyPr/>
          <a:lstStyle/>
          <a:p>
            <a:endParaRPr lang="en-GB"/>
          </a:p>
        </p:txBody>
      </p:sp>
      <p:sp>
        <p:nvSpPr>
          <p:cNvPr id="7" name="Espaço Reservado para Número de Slide 6">
            <a:extLst>
              <a:ext uri="{FF2B5EF4-FFF2-40B4-BE49-F238E27FC236}">
                <a16:creationId xmlns:a16="http://schemas.microsoft.com/office/drawing/2014/main" id="{883C91A9-C3F6-4F71-A5AB-C005DED028AB}"/>
              </a:ext>
            </a:extLst>
          </p:cNvPr>
          <p:cNvSpPr>
            <a:spLocks noGrp="1"/>
          </p:cNvSpPr>
          <p:nvPr>
            <p:ph type="sldNum" sz="quarter" idx="12"/>
          </p:nvPr>
        </p:nvSpPr>
        <p:spPr/>
        <p:txBody>
          <a:bodyPr/>
          <a:lstStyle/>
          <a:p>
            <a:fld id="{5979D7D1-CDA6-499D-8D47-65B1F2C37E30}" type="slidenum">
              <a:rPr lang="en-GB" smtClean="0"/>
              <a:t>‹#›</a:t>
            </a:fld>
            <a:endParaRPr lang="en-GB"/>
          </a:p>
        </p:txBody>
      </p:sp>
    </p:spTree>
    <p:extLst>
      <p:ext uri="{BB962C8B-B14F-4D97-AF65-F5344CB8AC3E}">
        <p14:creationId xmlns:p14="http://schemas.microsoft.com/office/powerpoint/2010/main" val="125144010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C67FD37-164E-455E-AC4D-3308C1A145D4}"/>
              </a:ext>
            </a:extLst>
          </p:cNvPr>
          <p:cNvSpPr>
            <a:spLocks noGrp="1"/>
          </p:cNvSpPr>
          <p:nvPr>
            <p:ph type="title"/>
          </p:nvPr>
        </p:nvSpPr>
        <p:spPr/>
        <p:txBody>
          <a:bodyPr/>
          <a:lstStyle/>
          <a:p>
            <a:r>
              <a:rPr lang="pt-BR"/>
              <a:t>Clique para editar o título Mestre</a:t>
            </a:r>
            <a:endParaRPr lang="en-GB"/>
          </a:p>
        </p:txBody>
      </p:sp>
      <p:sp>
        <p:nvSpPr>
          <p:cNvPr id="3" name="Espaço Reservado para Texto Vertical 2">
            <a:extLst>
              <a:ext uri="{FF2B5EF4-FFF2-40B4-BE49-F238E27FC236}">
                <a16:creationId xmlns:a16="http://schemas.microsoft.com/office/drawing/2014/main" id="{F8983989-7A8B-4585-B0CE-7BBFE7E2728A}"/>
              </a:ext>
            </a:extLst>
          </p:cNvPr>
          <p:cNvSpPr>
            <a:spLocks noGrp="1"/>
          </p:cNvSpPr>
          <p:nvPr>
            <p:ph type="body" orient="vert" idx="1"/>
          </p:nvPr>
        </p:nvSpPr>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GB"/>
          </a:p>
        </p:txBody>
      </p:sp>
      <p:sp>
        <p:nvSpPr>
          <p:cNvPr id="4" name="Espaço Reservado para Data 3">
            <a:extLst>
              <a:ext uri="{FF2B5EF4-FFF2-40B4-BE49-F238E27FC236}">
                <a16:creationId xmlns:a16="http://schemas.microsoft.com/office/drawing/2014/main" id="{188850DA-85D4-4CDB-9046-7F1D3DE89484}"/>
              </a:ext>
            </a:extLst>
          </p:cNvPr>
          <p:cNvSpPr>
            <a:spLocks noGrp="1"/>
          </p:cNvSpPr>
          <p:nvPr>
            <p:ph type="dt" sz="half" idx="10"/>
          </p:nvPr>
        </p:nvSpPr>
        <p:spPr/>
        <p:txBody>
          <a:bodyPr/>
          <a:lstStyle/>
          <a:p>
            <a:fld id="{F283EDAA-8589-4156-A0CC-5A9A429391D4}" type="datetimeFigureOut">
              <a:rPr lang="en-GB" smtClean="0"/>
              <a:t>08/01/2021</a:t>
            </a:fld>
            <a:endParaRPr lang="en-GB"/>
          </a:p>
        </p:txBody>
      </p:sp>
      <p:sp>
        <p:nvSpPr>
          <p:cNvPr id="5" name="Espaço Reservado para Rodapé 4">
            <a:extLst>
              <a:ext uri="{FF2B5EF4-FFF2-40B4-BE49-F238E27FC236}">
                <a16:creationId xmlns:a16="http://schemas.microsoft.com/office/drawing/2014/main" id="{07900FB4-C6C1-4FE5-82CF-424C4D314F89}"/>
              </a:ext>
            </a:extLst>
          </p:cNvPr>
          <p:cNvSpPr>
            <a:spLocks noGrp="1"/>
          </p:cNvSpPr>
          <p:nvPr>
            <p:ph type="ftr" sz="quarter" idx="11"/>
          </p:nvPr>
        </p:nvSpPr>
        <p:spPr/>
        <p:txBody>
          <a:bodyPr/>
          <a:lstStyle/>
          <a:p>
            <a:endParaRPr lang="en-GB"/>
          </a:p>
        </p:txBody>
      </p:sp>
      <p:sp>
        <p:nvSpPr>
          <p:cNvPr id="6" name="Espaço Reservado para Número de Slide 5">
            <a:extLst>
              <a:ext uri="{FF2B5EF4-FFF2-40B4-BE49-F238E27FC236}">
                <a16:creationId xmlns:a16="http://schemas.microsoft.com/office/drawing/2014/main" id="{31753DD6-C9FD-45EC-92BF-2BC10477A4DF}"/>
              </a:ext>
            </a:extLst>
          </p:cNvPr>
          <p:cNvSpPr>
            <a:spLocks noGrp="1"/>
          </p:cNvSpPr>
          <p:nvPr>
            <p:ph type="sldNum" sz="quarter" idx="12"/>
          </p:nvPr>
        </p:nvSpPr>
        <p:spPr/>
        <p:txBody>
          <a:bodyPr/>
          <a:lstStyle/>
          <a:p>
            <a:fld id="{5979D7D1-CDA6-499D-8D47-65B1F2C37E30}" type="slidenum">
              <a:rPr lang="en-GB" smtClean="0"/>
              <a:t>‹#›</a:t>
            </a:fld>
            <a:endParaRPr lang="en-GB"/>
          </a:p>
        </p:txBody>
      </p:sp>
    </p:spTree>
    <p:extLst>
      <p:ext uri="{BB962C8B-B14F-4D97-AF65-F5344CB8AC3E}">
        <p14:creationId xmlns:p14="http://schemas.microsoft.com/office/powerpoint/2010/main" val="70038166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97C33A83-87EE-467C-BF2E-645AF3620531}"/>
              </a:ext>
            </a:extLst>
          </p:cNvPr>
          <p:cNvSpPr>
            <a:spLocks noGrp="1"/>
          </p:cNvSpPr>
          <p:nvPr>
            <p:ph type="title" orient="vert"/>
          </p:nvPr>
        </p:nvSpPr>
        <p:spPr>
          <a:xfrm>
            <a:off x="8724900" y="365125"/>
            <a:ext cx="2628900" cy="5811838"/>
          </a:xfrm>
        </p:spPr>
        <p:txBody>
          <a:bodyPr vert="eaVert"/>
          <a:lstStyle/>
          <a:p>
            <a:r>
              <a:rPr lang="pt-BR"/>
              <a:t>Clique para editar o título Mestre</a:t>
            </a:r>
            <a:endParaRPr lang="en-GB"/>
          </a:p>
        </p:txBody>
      </p:sp>
      <p:sp>
        <p:nvSpPr>
          <p:cNvPr id="3" name="Espaço Reservado para Texto Vertical 2">
            <a:extLst>
              <a:ext uri="{FF2B5EF4-FFF2-40B4-BE49-F238E27FC236}">
                <a16:creationId xmlns:a16="http://schemas.microsoft.com/office/drawing/2014/main" id="{5D16858E-6516-4742-905A-FCE45F5EDD56}"/>
              </a:ext>
            </a:extLst>
          </p:cNvPr>
          <p:cNvSpPr>
            <a:spLocks noGrp="1"/>
          </p:cNvSpPr>
          <p:nvPr>
            <p:ph type="body" orient="vert" idx="1"/>
          </p:nvPr>
        </p:nvSpPr>
        <p:spPr>
          <a:xfrm>
            <a:off x="838200" y="365125"/>
            <a:ext cx="7734300" cy="5811838"/>
          </a:xfrm>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GB"/>
          </a:p>
        </p:txBody>
      </p:sp>
      <p:sp>
        <p:nvSpPr>
          <p:cNvPr id="4" name="Espaço Reservado para Data 3">
            <a:extLst>
              <a:ext uri="{FF2B5EF4-FFF2-40B4-BE49-F238E27FC236}">
                <a16:creationId xmlns:a16="http://schemas.microsoft.com/office/drawing/2014/main" id="{96B15A0E-E797-40C8-A9C7-DFBA82930F27}"/>
              </a:ext>
            </a:extLst>
          </p:cNvPr>
          <p:cNvSpPr>
            <a:spLocks noGrp="1"/>
          </p:cNvSpPr>
          <p:nvPr>
            <p:ph type="dt" sz="half" idx="10"/>
          </p:nvPr>
        </p:nvSpPr>
        <p:spPr/>
        <p:txBody>
          <a:bodyPr/>
          <a:lstStyle/>
          <a:p>
            <a:fld id="{F283EDAA-8589-4156-A0CC-5A9A429391D4}" type="datetimeFigureOut">
              <a:rPr lang="en-GB" smtClean="0"/>
              <a:t>08/01/2021</a:t>
            </a:fld>
            <a:endParaRPr lang="en-GB"/>
          </a:p>
        </p:txBody>
      </p:sp>
      <p:sp>
        <p:nvSpPr>
          <p:cNvPr id="5" name="Espaço Reservado para Rodapé 4">
            <a:extLst>
              <a:ext uri="{FF2B5EF4-FFF2-40B4-BE49-F238E27FC236}">
                <a16:creationId xmlns:a16="http://schemas.microsoft.com/office/drawing/2014/main" id="{2244F798-39F0-4D95-A44E-3664F369DDAA}"/>
              </a:ext>
            </a:extLst>
          </p:cNvPr>
          <p:cNvSpPr>
            <a:spLocks noGrp="1"/>
          </p:cNvSpPr>
          <p:nvPr>
            <p:ph type="ftr" sz="quarter" idx="11"/>
          </p:nvPr>
        </p:nvSpPr>
        <p:spPr/>
        <p:txBody>
          <a:bodyPr/>
          <a:lstStyle/>
          <a:p>
            <a:endParaRPr lang="en-GB"/>
          </a:p>
        </p:txBody>
      </p:sp>
      <p:sp>
        <p:nvSpPr>
          <p:cNvPr id="6" name="Espaço Reservado para Número de Slide 5">
            <a:extLst>
              <a:ext uri="{FF2B5EF4-FFF2-40B4-BE49-F238E27FC236}">
                <a16:creationId xmlns:a16="http://schemas.microsoft.com/office/drawing/2014/main" id="{3AF2B622-08AC-4176-BD27-1656724D2696}"/>
              </a:ext>
            </a:extLst>
          </p:cNvPr>
          <p:cNvSpPr>
            <a:spLocks noGrp="1"/>
          </p:cNvSpPr>
          <p:nvPr>
            <p:ph type="sldNum" sz="quarter" idx="12"/>
          </p:nvPr>
        </p:nvSpPr>
        <p:spPr/>
        <p:txBody>
          <a:bodyPr/>
          <a:lstStyle/>
          <a:p>
            <a:fld id="{5979D7D1-CDA6-499D-8D47-65B1F2C37E30}" type="slidenum">
              <a:rPr lang="en-GB" smtClean="0"/>
              <a:t>‹#›</a:t>
            </a:fld>
            <a:endParaRPr lang="en-GB"/>
          </a:p>
        </p:txBody>
      </p:sp>
    </p:spTree>
    <p:extLst>
      <p:ext uri="{BB962C8B-B14F-4D97-AF65-F5344CB8AC3E}">
        <p14:creationId xmlns:p14="http://schemas.microsoft.com/office/powerpoint/2010/main" val="40475681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pt-BR"/>
              <a:t>Clique para editar o título Mestre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a:t>Clique para editar os estilos de texto Mestres</a:t>
            </a:r>
          </a:p>
        </p:txBody>
      </p:sp>
      <p:sp>
        <p:nvSpPr>
          <p:cNvPr id="4" name="Date Placeholder 3"/>
          <p:cNvSpPr>
            <a:spLocks noGrp="1"/>
          </p:cNvSpPr>
          <p:nvPr>
            <p:ph type="dt" sz="half" idx="10"/>
          </p:nvPr>
        </p:nvSpPr>
        <p:spPr/>
        <p:txBody>
          <a:bodyPr/>
          <a:lstStyle/>
          <a:p>
            <a:fld id="{81B4210C-A61E-4F1D-AB7E-366DECB2A18A}" type="datetimeFigureOut">
              <a:rPr lang="en-GB" smtClean="0"/>
              <a:t>08/01/2021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A7587A4-45F4-4724-9847-38E67E90ECC5}" type="slidenum">
              <a:rPr lang="en-GB" smtClean="0"/>
              <a:t>‹#›</a:t>
            </a:fld>
            <a:endParaRPr lang="en-GB"/>
          </a:p>
        </p:txBody>
      </p:sp>
    </p:spTree>
    <p:extLst>
      <p:ext uri="{BB962C8B-B14F-4D97-AF65-F5344CB8AC3E}">
        <p14:creationId xmlns:p14="http://schemas.microsoft.com/office/powerpoint/2010/main" val="10243444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5" name="Date Placeholder 4"/>
          <p:cNvSpPr>
            <a:spLocks noGrp="1"/>
          </p:cNvSpPr>
          <p:nvPr>
            <p:ph type="dt" sz="half" idx="10"/>
          </p:nvPr>
        </p:nvSpPr>
        <p:spPr/>
        <p:txBody>
          <a:bodyPr/>
          <a:lstStyle/>
          <a:p>
            <a:fld id="{81B4210C-A61E-4F1D-AB7E-366DECB2A18A}" type="datetimeFigureOut">
              <a:rPr lang="en-GB" smtClean="0"/>
              <a:t>08/01/2021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A7587A4-45F4-4724-9847-38E67E90ECC5}" type="slidenum">
              <a:rPr lang="en-GB" smtClean="0"/>
              <a:t>‹#›</a:t>
            </a:fld>
            <a:endParaRPr lang="en-GB"/>
          </a:p>
        </p:txBody>
      </p:sp>
    </p:spTree>
    <p:extLst>
      <p:ext uri="{BB962C8B-B14F-4D97-AF65-F5344CB8AC3E}">
        <p14:creationId xmlns:p14="http://schemas.microsoft.com/office/powerpoint/2010/main" val="22538484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pt-BR"/>
              <a:t>Clique para editar o título Mestre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4" name="Content Placeholder 3"/>
          <p:cNvSpPr>
            <a:spLocks noGrp="1"/>
          </p:cNvSpPr>
          <p:nvPr>
            <p:ph sz="half" idx="2"/>
          </p:nvPr>
        </p:nvSpPr>
        <p:spPr>
          <a:xfrm>
            <a:off x="839788" y="2505075"/>
            <a:ext cx="5157787"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6" name="Content Placeholder 5"/>
          <p:cNvSpPr>
            <a:spLocks noGrp="1"/>
          </p:cNvSpPr>
          <p:nvPr>
            <p:ph sz="quarter" idx="4"/>
          </p:nvPr>
        </p:nvSpPr>
        <p:spPr>
          <a:xfrm>
            <a:off x="6172200" y="2505075"/>
            <a:ext cx="5183188"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7" name="Date Placeholder 6"/>
          <p:cNvSpPr>
            <a:spLocks noGrp="1"/>
          </p:cNvSpPr>
          <p:nvPr>
            <p:ph type="dt" sz="half" idx="10"/>
          </p:nvPr>
        </p:nvSpPr>
        <p:spPr/>
        <p:txBody>
          <a:bodyPr/>
          <a:lstStyle/>
          <a:p>
            <a:fld id="{81B4210C-A61E-4F1D-AB7E-366DECB2A18A}" type="datetimeFigureOut">
              <a:rPr lang="en-GB" smtClean="0"/>
              <a:t>08/01/2021</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1A7587A4-45F4-4724-9847-38E67E90ECC5}" type="slidenum">
              <a:rPr lang="en-GB" smtClean="0"/>
              <a:t>‹#›</a:t>
            </a:fld>
            <a:endParaRPr lang="en-GB"/>
          </a:p>
        </p:txBody>
      </p:sp>
    </p:spTree>
    <p:extLst>
      <p:ext uri="{BB962C8B-B14F-4D97-AF65-F5344CB8AC3E}">
        <p14:creationId xmlns:p14="http://schemas.microsoft.com/office/powerpoint/2010/main" val="35120608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3" name="Date Placeholder 2"/>
          <p:cNvSpPr>
            <a:spLocks noGrp="1"/>
          </p:cNvSpPr>
          <p:nvPr>
            <p:ph type="dt" sz="half" idx="10"/>
          </p:nvPr>
        </p:nvSpPr>
        <p:spPr/>
        <p:txBody>
          <a:bodyPr/>
          <a:lstStyle/>
          <a:p>
            <a:fld id="{81B4210C-A61E-4F1D-AB7E-366DECB2A18A}" type="datetimeFigureOut">
              <a:rPr lang="en-GB" smtClean="0"/>
              <a:t>08/01/2021</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1A7587A4-45F4-4724-9847-38E67E90ECC5}" type="slidenum">
              <a:rPr lang="en-GB" smtClean="0"/>
              <a:t>‹#›</a:t>
            </a:fld>
            <a:endParaRPr lang="en-GB"/>
          </a:p>
        </p:txBody>
      </p:sp>
    </p:spTree>
    <p:extLst>
      <p:ext uri="{BB962C8B-B14F-4D97-AF65-F5344CB8AC3E}">
        <p14:creationId xmlns:p14="http://schemas.microsoft.com/office/powerpoint/2010/main" val="10621629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B4210C-A61E-4F1D-AB7E-366DECB2A18A}" type="datetimeFigureOut">
              <a:rPr lang="en-GB" smtClean="0"/>
              <a:t>08/01/2021</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1A7587A4-45F4-4724-9847-38E67E90ECC5}" type="slidenum">
              <a:rPr lang="en-GB" smtClean="0"/>
              <a:t>‹#›</a:t>
            </a:fld>
            <a:endParaRPr lang="en-GB"/>
          </a:p>
        </p:txBody>
      </p:sp>
    </p:spTree>
    <p:extLst>
      <p:ext uri="{BB962C8B-B14F-4D97-AF65-F5344CB8AC3E}">
        <p14:creationId xmlns:p14="http://schemas.microsoft.com/office/powerpoint/2010/main" val="29534359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Date Placeholder 4"/>
          <p:cNvSpPr>
            <a:spLocks noGrp="1"/>
          </p:cNvSpPr>
          <p:nvPr>
            <p:ph type="dt" sz="half" idx="10"/>
          </p:nvPr>
        </p:nvSpPr>
        <p:spPr/>
        <p:txBody>
          <a:bodyPr/>
          <a:lstStyle/>
          <a:p>
            <a:fld id="{81B4210C-A61E-4F1D-AB7E-366DECB2A18A}" type="datetimeFigureOut">
              <a:rPr lang="en-GB" smtClean="0"/>
              <a:t>08/01/2021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A7587A4-45F4-4724-9847-38E67E90ECC5}" type="slidenum">
              <a:rPr lang="en-GB" smtClean="0"/>
              <a:t>‹#›</a:t>
            </a:fld>
            <a:endParaRPr lang="en-GB"/>
          </a:p>
        </p:txBody>
      </p:sp>
    </p:spTree>
    <p:extLst>
      <p:ext uri="{BB962C8B-B14F-4D97-AF65-F5344CB8AC3E}">
        <p14:creationId xmlns:p14="http://schemas.microsoft.com/office/powerpoint/2010/main" val="18588298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pt-BR"/>
              <a:t>Clique no ícone para adicionar uma imagem</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Date Placeholder 4"/>
          <p:cNvSpPr>
            <a:spLocks noGrp="1"/>
          </p:cNvSpPr>
          <p:nvPr>
            <p:ph type="dt" sz="half" idx="10"/>
          </p:nvPr>
        </p:nvSpPr>
        <p:spPr/>
        <p:txBody>
          <a:bodyPr/>
          <a:lstStyle/>
          <a:p>
            <a:fld id="{81B4210C-A61E-4F1D-AB7E-366DECB2A18A}" type="datetimeFigureOut">
              <a:rPr lang="en-GB" smtClean="0"/>
              <a:t>08/01/2021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A7587A4-45F4-4724-9847-38E67E90ECC5}" type="slidenum">
              <a:rPr lang="en-GB" smtClean="0"/>
              <a:t>‹#›</a:t>
            </a:fld>
            <a:endParaRPr lang="en-GB"/>
          </a:p>
        </p:txBody>
      </p:sp>
    </p:spTree>
    <p:extLst>
      <p:ext uri="{BB962C8B-B14F-4D97-AF65-F5344CB8AC3E}">
        <p14:creationId xmlns:p14="http://schemas.microsoft.com/office/powerpoint/2010/main" val="34645643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18255"/>
            <a:ext cx="10515600" cy="1325563"/>
          </a:xfrm>
          <a:prstGeom prst="rect">
            <a:avLst/>
          </a:prstGeom>
        </p:spPr>
        <p:txBody>
          <a:bodyPr vert="horz" lIns="91440" tIns="45720" rIns="91440" bIns="45720" rtlCol="0" anchor="ctr">
            <a:normAutofit/>
          </a:bodyPr>
          <a:lstStyle/>
          <a:p>
            <a:r>
              <a:rPr lang="pt-BR" dirty="0"/>
              <a:t>Clique para editar o título Mestre</a:t>
            </a:r>
            <a:endParaRPr lang="en-US" dirty="0"/>
          </a:p>
        </p:txBody>
      </p:sp>
      <p:sp>
        <p:nvSpPr>
          <p:cNvPr id="3" name="Text Placeholder 2"/>
          <p:cNvSpPr>
            <a:spLocks noGrp="1"/>
          </p:cNvSpPr>
          <p:nvPr>
            <p:ph type="body" idx="1"/>
          </p:nvPr>
        </p:nvSpPr>
        <p:spPr>
          <a:xfrm>
            <a:off x="838200" y="1343818"/>
            <a:ext cx="10515600" cy="4833145"/>
          </a:xfrm>
          <a:prstGeom prst="rect">
            <a:avLst/>
          </a:prstGeom>
        </p:spPr>
        <p:txBody>
          <a:bodyPr vert="horz" lIns="91440" tIns="45720" rIns="91440" bIns="45720" rtlCol="0">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1B4210C-A61E-4F1D-AB7E-366DECB2A18A}" type="datetimeFigureOut">
              <a:rPr lang="en-GB" smtClean="0"/>
              <a:t>08/01/2021</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A7587A4-45F4-4724-9847-38E67E90ECC5}" type="slidenum">
              <a:rPr lang="en-GB" smtClean="0"/>
              <a:t>‹#›</a:t>
            </a:fld>
            <a:endParaRPr lang="en-GB"/>
          </a:p>
        </p:txBody>
      </p:sp>
    </p:spTree>
    <p:extLst>
      <p:ext uri="{BB962C8B-B14F-4D97-AF65-F5344CB8AC3E}">
        <p14:creationId xmlns:p14="http://schemas.microsoft.com/office/powerpoint/2010/main" val="351187019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Espaço Reservado para Título 1">
            <a:extLst>
              <a:ext uri="{FF2B5EF4-FFF2-40B4-BE49-F238E27FC236}">
                <a16:creationId xmlns:a16="http://schemas.microsoft.com/office/drawing/2014/main" id="{9A5F2CCE-7645-4D92-AEC8-0BDF6D2080D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BR"/>
              <a:t>Clique para editar o título Mestre</a:t>
            </a:r>
            <a:endParaRPr lang="en-GB"/>
          </a:p>
        </p:txBody>
      </p:sp>
      <p:sp>
        <p:nvSpPr>
          <p:cNvPr id="3" name="Espaço Reservado para Texto 2">
            <a:extLst>
              <a:ext uri="{FF2B5EF4-FFF2-40B4-BE49-F238E27FC236}">
                <a16:creationId xmlns:a16="http://schemas.microsoft.com/office/drawing/2014/main" id="{60A90EF5-F8F4-4420-8A2D-4C783547C2D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GB"/>
          </a:p>
        </p:txBody>
      </p:sp>
      <p:sp>
        <p:nvSpPr>
          <p:cNvPr id="4" name="Espaço Reservado para Data 3">
            <a:extLst>
              <a:ext uri="{FF2B5EF4-FFF2-40B4-BE49-F238E27FC236}">
                <a16:creationId xmlns:a16="http://schemas.microsoft.com/office/drawing/2014/main" id="{3EE44522-AF80-4E36-BBA5-B1BAFD5764F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283EDAA-8589-4156-A0CC-5A9A429391D4}" type="datetimeFigureOut">
              <a:rPr lang="en-GB" smtClean="0"/>
              <a:t>08/01/2021</a:t>
            </a:fld>
            <a:endParaRPr lang="en-GB"/>
          </a:p>
        </p:txBody>
      </p:sp>
      <p:sp>
        <p:nvSpPr>
          <p:cNvPr id="5" name="Espaço Reservado para Rodapé 4">
            <a:extLst>
              <a:ext uri="{FF2B5EF4-FFF2-40B4-BE49-F238E27FC236}">
                <a16:creationId xmlns:a16="http://schemas.microsoft.com/office/drawing/2014/main" id="{173FEBE0-DFA7-4403-8FAA-15E4F5DC19D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Espaço Reservado para Número de Slide 5">
            <a:extLst>
              <a:ext uri="{FF2B5EF4-FFF2-40B4-BE49-F238E27FC236}">
                <a16:creationId xmlns:a16="http://schemas.microsoft.com/office/drawing/2014/main" id="{9F21DECE-FD52-43A9-A38D-60F36719D65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979D7D1-CDA6-499D-8D47-65B1F2C37E30}" type="slidenum">
              <a:rPr lang="en-GB" smtClean="0"/>
              <a:t>‹#›</a:t>
            </a:fld>
            <a:endParaRPr lang="en-GB"/>
          </a:p>
        </p:txBody>
      </p:sp>
    </p:spTree>
    <p:extLst>
      <p:ext uri="{BB962C8B-B14F-4D97-AF65-F5344CB8AC3E}">
        <p14:creationId xmlns:p14="http://schemas.microsoft.com/office/powerpoint/2010/main" val="1311796037"/>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34.svg"/><Relationship Id="rId7" Type="http://schemas.openxmlformats.org/officeDocument/2006/relationships/image" Target="../media/image35.svg"/><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12.svg"/><Relationship Id="rId4" Type="http://schemas.openxmlformats.org/officeDocument/2006/relationships/image" Target="../media/image11.png"/><Relationship Id="rId9" Type="http://schemas.openxmlformats.org/officeDocument/2006/relationships/image" Target="../media/image16.svg"/></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24.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25.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image" Target="../media/image47.png"/><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26.xml.rels><?xml version="1.0" encoding="UTF-8" standalone="yes"?>
<Relationships xmlns="http://schemas.openxmlformats.org/package/2006/relationships"><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image" Target="../media/image53.png"/><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27.xml.rels><?xml version="1.0" encoding="UTF-8" standalone="yes"?>
<Relationships xmlns="http://schemas.openxmlformats.org/package/2006/relationships"><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image" Target="../media/image59.png"/><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28.xml.rels><?xml version="1.0" encoding="UTF-8" standalone="yes"?>
<Relationships xmlns="http://schemas.openxmlformats.org/package/2006/relationships"><Relationship Id="rId3" Type="http://schemas.openxmlformats.org/officeDocument/2006/relationships/image" Target="../media/image66.png"/><Relationship Id="rId7" Type="http://schemas.openxmlformats.org/officeDocument/2006/relationships/image" Target="../media/image70.png"/><Relationship Id="rId2" Type="http://schemas.openxmlformats.org/officeDocument/2006/relationships/image" Target="../media/image65.png"/><Relationship Id="rId1" Type="http://schemas.openxmlformats.org/officeDocument/2006/relationships/slideLayout" Target="../slideLayouts/slideLayout2.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_rels/slide29.xml.rels><?xml version="1.0" encoding="UTF-8" standalone="yes"?>
<Relationships xmlns="http://schemas.openxmlformats.org/package/2006/relationships"><Relationship Id="rId3" Type="http://schemas.openxmlformats.org/officeDocument/2006/relationships/image" Target="../media/image72.png"/><Relationship Id="rId7" Type="http://schemas.openxmlformats.org/officeDocument/2006/relationships/image" Target="../media/image76.png"/><Relationship Id="rId2" Type="http://schemas.openxmlformats.org/officeDocument/2006/relationships/image" Target="../media/image71.png"/><Relationship Id="rId1" Type="http://schemas.openxmlformats.org/officeDocument/2006/relationships/slideLayout" Target="../slideLayouts/slideLayout2.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3.xml.rels><?xml version="1.0" encoding="UTF-8" standalone="yes"?>
<Relationships xmlns="http://schemas.openxmlformats.org/package/2006/relationships"><Relationship Id="rId3" Type="http://schemas.openxmlformats.org/officeDocument/2006/relationships/hyperlink" Target="https://databank.worldbank.org/"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 Id="rId5" Type="http://schemas.openxmlformats.org/officeDocument/2006/relationships/image" Target="../media/image80.png"/><Relationship Id="rId4" Type="http://schemas.openxmlformats.org/officeDocument/2006/relationships/image" Target="../media/image79.png"/></Relationships>
</file>

<file path=ppt/slides/_rels/slide31.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34.svg"/><Relationship Id="rId7" Type="http://schemas.openxmlformats.org/officeDocument/2006/relationships/image" Target="../media/image81.svg"/><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svg"/><Relationship Id="rId4" Type="http://schemas.openxmlformats.org/officeDocument/2006/relationships/image" Target="../media/image11.png"/><Relationship Id="rId9" Type="http://schemas.openxmlformats.org/officeDocument/2006/relationships/image" Target="../media/image10.sv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83.wmf"/><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83.wmf"/><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34.svg"/><Relationship Id="rId7" Type="http://schemas.openxmlformats.org/officeDocument/2006/relationships/image" Target="../media/image81.svg"/><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6.svg"/><Relationship Id="rId4" Type="http://schemas.openxmlformats.org/officeDocument/2006/relationships/image" Target="../media/image5.png"/><Relationship Id="rId9" Type="http://schemas.openxmlformats.org/officeDocument/2006/relationships/image" Target="../media/image16.svg"/></Relationships>
</file>

<file path=ppt/slides/_rels/slide3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 Id="rId6" Type="http://schemas.openxmlformats.org/officeDocument/2006/relationships/image" Target="../media/image88.svg"/><Relationship Id="rId5" Type="http://schemas.openxmlformats.org/officeDocument/2006/relationships/image" Target="../media/image87.png"/><Relationship Id="rId4" Type="http://schemas.openxmlformats.org/officeDocument/2006/relationships/image" Target="../media/image86.png"/></Relationships>
</file>

<file path=ppt/slides/_rels/slide3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2.xml"/><Relationship Id="rId6" Type="http://schemas.openxmlformats.org/officeDocument/2006/relationships/image" Target="../media/image88.svg"/><Relationship Id="rId5" Type="http://schemas.openxmlformats.org/officeDocument/2006/relationships/image" Target="../media/image87.png"/><Relationship Id="rId4" Type="http://schemas.openxmlformats.org/officeDocument/2006/relationships/image" Target="../media/image91.png"/></Relationships>
</file>

<file path=ppt/slides/_rels/slide3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2.xml"/><Relationship Id="rId6" Type="http://schemas.openxmlformats.org/officeDocument/2006/relationships/image" Target="../media/image88.svg"/><Relationship Id="rId5" Type="http://schemas.openxmlformats.org/officeDocument/2006/relationships/image" Target="../media/image87.png"/><Relationship Id="rId4" Type="http://schemas.openxmlformats.org/officeDocument/2006/relationships/image" Target="../media/image94.png"/></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2.xml"/><Relationship Id="rId6" Type="http://schemas.openxmlformats.org/officeDocument/2006/relationships/image" Target="../media/image88.svg"/><Relationship Id="rId5" Type="http://schemas.openxmlformats.org/officeDocument/2006/relationships/image" Target="../media/image87.png"/><Relationship Id="rId4" Type="http://schemas.openxmlformats.org/officeDocument/2006/relationships/image" Target="../media/image97.png"/></Relationships>
</file>

<file path=ppt/slides/_rels/slide41.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2.xml"/><Relationship Id="rId6" Type="http://schemas.openxmlformats.org/officeDocument/2006/relationships/image" Target="../media/image88.svg"/><Relationship Id="rId5" Type="http://schemas.openxmlformats.org/officeDocument/2006/relationships/image" Target="../media/image87.png"/><Relationship Id="rId4" Type="http://schemas.openxmlformats.org/officeDocument/2006/relationships/image" Target="../media/image10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2.xml"/><Relationship Id="rId5" Type="http://schemas.openxmlformats.org/officeDocument/2006/relationships/image" Target="../media/image104.png"/><Relationship Id="rId4" Type="http://schemas.openxmlformats.org/officeDocument/2006/relationships/image" Target="../media/image103.png"/></Relationships>
</file>

<file path=ppt/slides/_rels/slide44.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88.svg"/><Relationship Id="rId7" Type="http://schemas.openxmlformats.org/officeDocument/2006/relationships/image" Target="../media/image109.png"/><Relationship Id="rId2" Type="http://schemas.openxmlformats.org/officeDocument/2006/relationships/image" Target="../media/image87.png"/><Relationship Id="rId1" Type="http://schemas.openxmlformats.org/officeDocument/2006/relationships/slideLayout" Target="../slideLayouts/slideLayout2.xml"/><Relationship Id="rId6" Type="http://schemas.openxmlformats.org/officeDocument/2006/relationships/image" Target="../media/image108.png"/><Relationship Id="rId5" Type="http://schemas.openxmlformats.org/officeDocument/2006/relationships/image" Target="../media/image107.png"/><Relationship Id="rId4" Type="http://schemas.openxmlformats.org/officeDocument/2006/relationships/image" Target="../media/image106.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112.png"/><Relationship Id="rId7" Type="http://schemas.openxmlformats.org/officeDocument/2006/relationships/image" Target="../media/image116.png"/><Relationship Id="rId2" Type="http://schemas.openxmlformats.org/officeDocument/2006/relationships/image" Target="../media/image111.png"/><Relationship Id="rId1" Type="http://schemas.openxmlformats.org/officeDocument/2006/relationships/slideLayout" Target="../slideLayouts/slideLayout2.xml"/><Relationship Id="rId6" Type="http://schemas.openxmlformats.org/officeDocument/2006/relationships/image" Target="../media/image115.png"/><Relationship Id="rId5" Type="http://schemas.openxmlformats.org/officeDocument/2006/relationships/image" Target="../media/image114.png"/><Relationship Id="rId4" Type="http://schemas.openxmlformats.org/officeDocument/2006/relationships/image" Target="../media/image113.png"/></Relationships>
</file>

<file path=ppt/slides/_rels/slide54.xml.rels><?xml version="1.0" encoding="UTF-8" standalone="yes"?>
<Relationships xmlns="http://schemas.openxmlformats.org/package/2006/relationships"><Relationship Id="rId3" Type="http://schemas.openxmlformats.org/officeDocument/2006/relationships/image" Target="../media/image56.png"/><Relationship Id="rId7" Type="http://schemas.openxmlformats.org/officeDocument/2006/relationships/image" Target="../media/image58.png"/><Relationship Id="rId2" Type="http://schemas.openxmlformats.org/officeDocument/2006/relationships/image" Target="../media/image55.png"/><Relationship Id="rId1" Type="http://schemas.openxmlformats.org/officeDocument/2006/relationships/slideLayout" Target="../slideLayouts/slideLayout2.xml"/><Relationship Id="rId6" Type="http://schemas.openxmlformats.org/officeDocument/2006/relationships/image" Target="../media/image118.png"/><Relationship Id="rId5" Type="http://schemas.openxmlformats.org/officeDocument/2006/relationships/image" Target="../media/image117.png"/><Relationship Id="rId4" Type="http://schemas.openxmlformats.org/officeDocument/2006/relationships/image" Target="../media/image57.png"/></Relationships>
</file>

<file path=ppt/slides/_rels/slide6.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svg"/><Relationship Id="rId7" Type="http://schemas.openxmlformats.org/officeDocument/2006/relationships/image" Target="../media/image8.sv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5.png"/><Relationship Id="rId9" Type="http://schemas.openxmlformats.org/officeDocument/2006/relationships/image" Target="../media/image10.svg"/></Relationships>
</file>

<file path=ppt/slides/_rels/slide7.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4.svg"/><Relationship Id="rId7" Type="http://schemas.openxmlformats.org/officeDocument/2006/relationships/image" Target="../media/image14.sv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svg"/><Relationship Id="rId4" Type="http://schemas.openxmlformats.org/officeDocument/2006/relationships/image" Target="../media/image11.png"/><Relationship Id="rId9" Type="http://schemas.openxmlformats.org/officeDocument/2006/relationships/image" Target="../media/image16.sv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10">
            <a:extLst>
              <a:ext uri="{FF2B5EF4-FFF2-40B4-BE49-F238E27FC236}">
                <a16:creationId xmlns:a16="http://schemas.microsoft.com/office/drawing/2014/main" id="{6CCA5F87-1D1E-45CB-8D83-FC7EEFAD99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Imagem 5" descr="Engenheiros com tablet e plantas em uma fábrica">
            <a:extLst>
              <a:ext uri="{FF2B5EF4-FFF2-40B4-BE49-F238E27FC236}">
                <a16:creationId xmlns:a16="http://schemas.microsoft.com/office/drawing/2014/main" id="{6F82553A-D3DF-450D-AB16-23208A2FE20B}"/>
              </a:ext>
            </a:extLst>
          </p:cNvPr>
          <p:cNvPicPr>
            <a:picLocks noChangeAspect="1"/>
          </p:cNvPicPr>
          <p:nvPr/>
        </p:nvPicPr>
        <p:blipFill rotWithShape="1">
          <a:blip r:embed="rId2">
            <a:extLst>
              <a:ext uri="{28A0092B-C50C-407E-A947-70E740481C1C}">
                <a14:useLocalDpi xmlns:a14="http://schemas.microsoft.com/office/drawing/2010/main" val="0"/>
              </a:ext>
            </a:extLst>
          </a:blip>
          <a:srcRect l="23298" t="9091"/>
          <a:stretch/>
        </p:blipFill>
        <p:spPr>
          <a:xfrm>
            <a:off x="20" y="10"/>
            <a:ext cx="8668492" cy="6857990"/>
          </a:xfrm>
          <a:prstGeom prst="rect">
            <a:avLst/>
          </a:prstGeom>
        </p:spPr>
      </p:pic>
      <p:sp>
        <p:nvSpPr>
          <p:cNvPr id="23" name="Rectangle 12">
            <a:extLst>
              <a:ext uri="{FF2B5EF4-FFF2-40B4-BE49-F238E27FC236}">
                <a16:creationId xmlns:a16="http://schemas.microsoft.com/office/drawing/2014/main" id="{7CCFC2C6-6238-4A2F-93DE-2ADF74AF63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711652" y="0"/>
            <a:ext cx="8480347"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ítulo 3">
            <a:extLst>
              <a:ext uri="{FF2B5EF4-FFF2-40B4-BE49-F238E27FC236}">
                <a16:creationId xmlns:a16="http://schemas.microsoft.com/office/drawing/2014/main" id="{C7D13EEE-2D0B-425D-AD50-D5ED9D2088D3}"/>
              </a:ext>
            </a:extLst>
          </p:cNvPr>
          <p:cNvSpPr>
            <a:spLocks noGrp="1"/>
          </p:cNvSpPr>
          <p:nvPr>
            <p:ph type="ctrTitle"/>
          </p:nvPr>
        </p:nvSpPr>
        <p:spPr>
          <a:xfrm>
            <a:off x="7848600" y="1122363"/>
            <a:ext cx="4023360" cy="3204134"/>
          </a:xfrm>
        </p:spPr>
        <p:txBody>
          <a:bodyPr anchor="b">
            <a:normAutofit fontScale="90000"/>
          </a:bodyPr>
          <a:lstStyle/>
          <a:p>
            <a:pPr algn="l" fontAlgn="t"/>
            <a:r>
              <a:rPr lang="pt-BR" sz="3600" dirty="0">
                <a:solidFill>
                  <a:srgbClr val="080808"/>
                </a:solidFill>
              </a:rPr>
              <a:t>UNEMPLOYMENT AND CORRELATED INDICATORS</a:t>
            </a:r>
            <a:br>
              <a:rPr lang="pt-BR" sz="3600" dirty="0">
                <a:solidFill>
                  <a:srgbClr val="080808"/>
                </a:solidFill>
              </a:rPr>
            </a:br>
            <a:br>
              <a:rPr lang="pt-BR" sz="3600" dirty="0">
                <a:solidFill>
                  <a:srgbClr val="080808"/>
                </a:solidFill>
              </a:rPr>
            </a:br>
            <a:r>
              <a:rPr lang="en-GB" sz="2800" dirty="0">
                <a:solidFill>
                  <a:srgbClr val="080808"/>
                </a:solidFill>
              </a:rPr>
              <a:t>Comparison among BRIC countries</a:t>
            </a:r>
            <a:br>
              <a:rPr lang="en-GB" sz="1050" b="0" i="0" dirty="0">
                <a:solidFill>
                  <a:srgbClr val="777777"/>
                </a:solidFill>
                <a:effectLst/>
                <a:latin typeface="Roboto"/>
              </a:rPr>
            </a:br>
            <a:endParaRPr lang="en-GB" sz="3600" dirty="0"/>
          </a:p>
        </p:txBody>
      </p:sp>
      <p:sp>
        <p:nvSpPr>
          <p:cNvPr id="5" name="Subtítulo 4">
            <a:extLst>
              <a:ext uri="{FF2B5EF4-FFF2-40B4-BE49-F238E27FC236}">
                <a16:creationId xmlns:a16="http://schemas.microsoft.com/office/drawing/2014/main" id="{86874E0B-190E-4D8D-9FE1-E561581C115F}"/>
              </a:ext>
            </a:extLst>
          </p:cNvPr>
          <p:cNvSpPr>
            <a:spLocks noGrp="1"/>
          </p:cNvSpPr>
          <p:nvPr>
            <p:ph type="subTitle" idx="1"/>
          </p:nvPr>
        </p:nvSpPr>
        <p:spPr>
          <a:xfrm>
            <a:off x="7848600" y="4872922"/>
            <a:ext cx="4023360" cy="1208141"/>
          </a:xfrm>
        </p:spPr>
        <p:txBody>
          <a:bodyPr>
            <a:normAutofit/>
          </a:bodyPr>
          <a:lstStyle/>
          <a:p>
            <a:pPr algn="l"/>
            <a:r>
              <a:rPr lang="pt-BR" sz="2000" dirty="0" err="1">
                <a:solidFill>
                  <a:srgbClr val="080808"/>
                </a:solidFill>
              </a:rPr>
              <a:t>Programming</a:t>
            </a:r>
            <a:r>
              <a:rPr lang="pt-BR" sz="2000" dirty="0">
                <a:solidFill>
                  <a:srgbClr val="080808"/>
                </a:solidFill>
              </a:rPr>
              <a:t> for Data </a:t>
            </a:r>
            <a:r>
              <a:rPr lang="pt-BR" sz="2000" dirty="0" err="1">
                <a:solidFill>
                  <a:srgbClr val="080808"/>
                </a:solidFill>
              </a:rPr>
              <a:t>Analytics</a:t>
            </a:r>
            <a:endParaRPr lang="pt-BR" sz="2000" dirty="0">
              <a:solidFill>
                <a:srgbClr val="080808"/>
              </a:solidFill>
            </a:endParaRPr>
          </a:p>
          <a:p>
            <a:pPr algn="l"/>
            <a:endParaRPr lang="pt-BR" dirty="0">
              <a:solidFill>
                <a:srgbClr val="080808"/>
              </a:solidFill>
            </a:endParaRPr>
          </a:p>
          <a:p>
            <a:pPr algn="l"/>
            <a:r>
              <a:rPr lang="pt-BR" sz="1400" dirty="0">
                <a:solidFill>
                  <a:srgbClr val="080808"/>
                </a:solidFill>
              </a:rPr>
              <a:t>Rachel Fanti Coelho Lima</a:t>
            </a:r>
            <a:endParaRPr lang="en-GB" sz="1400" dirty="0">
              <a:solidFill>
                <a:srgbClr val="080808"/>
              </a:solidFill>
            </a:endParaRPr>
          </a:p>
          <a:p>
            <a:pPr algn="l"/>
            <a:endParaRPr lang="pt-BR" sz="2000" dirty="0">
              <a:solidFill>
                <a:srgbClr val="080808"/>
              </a:solidFill>
            </a:endParaRPr>
          </a:p>
          <a:p>
            <a:pPr algn="l"/>
            <a:endParaRPr lang="en-GB" sz="2000" dirty="0"/>
          </a:p>
        </p:txBody>
      </p:sp>
      <p:sp>
        <p:nvSpPr>
          <p:cNvPr id="24" name="Rectangle 1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130540"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5" name="Rectangle 1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51648"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55420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D0419C48-F568-4F9D-8052-C8019ED0B6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3443" y="1442076"/>
            <a:ext cx="6328446" cy="4696061"/>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a:extLst>
              <a:ext uri="{FF2B5EF4-FFF2-40B4-BE49-F238E27FC236}">
                <a16:creationId xmlns:a16="http://schemas.microsoft.com/office/drawing/2014/main" id="{CFBCB2A7-DE2F-48DD-ABB4-D83BF8D98940}"/>
              </a:ext>
            </a:extLst>
          </p:cNvPr>
          <p:cNvSpPr>
            <a:spLocks noGrp="1"/>
          </p:cNvSpPr>
          <p:nvPr>
            <p:ph type="title"/>
          </p:nvPr>
        </p:nvSpPr>
        <p:spPr/>
        <p:txBody>
          <a:bodyPr/>
          <a:lstStyle/>
          <a:p>
            <a:r>
              <a:rPr lang="en-GB" sz="3600" b="1" dirty="0"/>
              <a:t>Summary </a:t>
            </a:r>
            <a:r>
              <a:rPr lang="en-GB" b="1" dirty="0"/>
              <a:t>overview - Economy </a:t>
            </a:r>
            <a:br>
              <a:rPr lang="en-GB" sz="2800" b="1" dirty="0"/>
            </a:br>
            <a:r>
              <a:rPr lang="en-GB" sz="2800" dirty="0"/>
              <a:t>GDP per capita</a:t>
            </a:r>
          </a:p>
        </p:txBody>
      </p:sp>
      <p:sp>
        <p:nvSpPr>
          <p:cNvPr id="10" name="CaixaDeTexto 9">
            <a:extLst>
              <a:ext uri="{FF2B5EF4-FFF2-40B4-BE49-F238E27FC236}">
                <a16:creationId xmlns:a16="http://schemas.microsoft.com/office/drawing/2014/main" id="{2B9172DA-59C1-459F-96E7-723260030614}"/>
              </a:ext>
            </a:extLst>
          </p:cNvPr>
          <p:cNvSpPr txBox="1"/>
          <p:nvPr/>
        </p:nvSpPr>
        <p:spPr>
          <a:xfrm>
            <a:off x="7330566" y="4474256"/>
            <a:ext cx="4482560" cy="830997"/>
          </a:xfrm>
          <a:prstGeom prst="rect">
            <a:avLst/>
          </a:prstGeom>
          <a:noFill/>
        </p:spPr>
        <p:txBody>
          <a:bodyPr wrap="square">
            <a:spAutoFit/>
          </a:bodyPr>
          <a:lstStyle/>
          <a:p>
            <a:r>
              <a:rPr lang="en-GB" sz="1200" dirty="0"/>
              <a:t>South Africa has a GDP per capita higher than India.</a:t>
            </a:r>
          </a:p>
          <a:p>
            <a:r>
              <a:rPr lang="en-GB" sz="1200" dirty="0"/>
              <a:t>The latter is the country of the BRICS with the lowest GDP per capita.</a:t>
            </a:r>
          </a:p>
          <a:p>
            <a:endParaRPr lang="en-GB" sz="1200" dirty="0"/>
          </a:p>
          <a:p>
            <a:endParaRPr lang="en-GB" sz="1200" dirty="0"/>
          </a:p>
        </p:txBody>
      </p:sp>
      <p:cxnSp>
        <p:nvCxnSpPr>
          <p:cNvPr id="15" name="Conector de Seta Reta 14">
            <a:extLst>
              <a:ext uri="{FF2B5EF4-FFF2-40B4-BE49-F238E27FC236}">
                <a16:creationId xmlns:a16="http://schemas.microsoft.com/office/drawing/2014/main" id="{66C3EC60-D4B6-4E86-B1B4-C6E62239CB9C}"/>
              </a:ext>
            </a:extLst>
          </p:cNvPr>
          <p:cNvCxnSpPr>
            <a:cxnSpLocks/>
          </p:cNvCxnSpPr>
          <p:nvPr/>
        </p:nvCxnSpPr>
        <p:spPr>
          <a:xfrm flipV="1">
            <a:off x="6418233" y="4884234"/>
            <a:ext cx="807757" cy="144466"/>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Conector de Seta Reta 16">
            <a:extLst>
              <a:ext uri="{FF2B5EF4-FFF2-40B4-BE49-F238E27FC236}">
                <a16:creationId xmlns:a16="http://schemas.microsoft.com/office/drawing/2014/main" id="{D4D0FB41-A855-4C83-9C68-821F93B8BF10}"/>
              </a:ext>
            </a:extLst>
          </p:cNvPr>
          <p:cNvCxnSpPr>
            <a:cxnSpLocks/>
          </p:cNvCxnSpPr>
          <p:nvPr/>
        </p:nvCxnSpPr>
        <p:spPr>
          <a:xfrm>
            <a:off x="6568068" y="4272923"/>
            <a:ext cx="657922" cy="248281"/>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Conector de Seta Reta 20">
            <a:extLst>
              <a:ext uri="{FF2B5EF4-FFF2-40B4-BE49-F238E27FC236}">
                <a16:creationId xmlns:a16="http://schemas.microsoft.com/office/drawing/2014/main" id="{B4036074-957E-4F27-924F-0B78112B794A}"/>
              </a:ext>
            </a:extLst>
          </p:cNvPr>
          <p:cNvCxnSpPr>
            <a:cxnSpLocks/>
          </p:cNvCxnSpPr>
          <p:nvPr/>
        </p:nvCxnSpPr>
        <p:spPr>
          <a:xfrm flipH="1" flipV="1">
            <a:off x="5004685" y="3435757"/>
            <a:ext cx="274320" cy="282330"/>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CaixaDeTexto 23">
            <a:extLst>
              <a:ext uri="{FF2B5EF4-FFF2-40B4-BE49-F238E27FC236}">
                <a16:creationId xmlns:a16="http://schemas.microsoft.com/office/drawing/2014/main" id="{DA01BB59-604A-45DE-AA60-DB09B3535089}"/>
              </a:ext>
            </a:extLst>
          </p:cNvPr>
          <p:cNvSpPr txBox="1"/>
          <p:nvPr/>
        </p:nvSpPr>
        <p:spPr>
          <a:xfrm>
            <a:off x="1928369" y="1964599"/>
            <a:ext cx="3220569" cy="2308324"/>
          </a:xfrm>
          <a:prstGeom prst="rect">
            <a:avLst/>
          </a:prstGeom>
          <a:noFill/>
        </p:spPr>
        <p:txBody>
          <a:bodyPr wrap="square" rtlCol="0">
            <a:spAutoFit/>
          </a:bodyPr>
          <a:lstStyle/>
          <a:p>
            <a:r>
              <a:rPr lang="en-GB" sz="1200" dirty="0"/>
              <a:t>Despite the rapid growth of GDP in China, Russia has a higher GDP per capita.</a:t>
            </a:r>
          </a:p>
          <a:p>
            <a:endParaRPr lang="en-GB" sz="1200" dirty="0"/>
          </a:p>
          <a:p>
            <a:r>
              <a:rPr lang="en-GB" sz="1200" dirty="0"/>
              <a:t>Brazil and Russia had a relatively similar curve behaviour after mid-2000. However, the values in Brazil were lower than in Russia in this period.  </a:t>
            </a:r>
          </a:p>
          <a:p>
            <a:endParaRPr lang="en-GB" sz="1200" dirty="0"/>
          </a:p>
          <a:p>
            <a:r>
              <a:rPr lang="en-GB" sz="1200" dirty="0"/>
              <a:t>After 2018, China becomes the second country with the highest GDP per capita among the BRICS countries.</a:t>
            </a:r>
          </a:p>
          <a:p>
            <a:endParaRPr lang="en-GB" sz="1200" dirty="0"/>
          </a:p>
          <a:p>
            <a:endParaRPr lang="en-GB" sz="1200" dirty="0"/>
          </a:p>
        </p:txBody>
      </p:sp>
      <p:pic>
        <p:nvPicPr>
          <p:cNvPr id="2052" name="Picture 4">
            <a:extLst>
              <a:ext uri="{FF2B5EF4-FFF2-40B4-BE49-F238E27FC236}">
                <a16:creationId xmlns:a16="http://schemas.microsoft.com/office/drawing/2014/main" id="{BA0CC0C4-9FA5-4D6F-8AFF-5E826672EDB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97029" y="1343818"/>
            <a:ext cx="4166808" cy="30276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5593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FBCB2A7-DE2F-48DD-ABB4-D83BF8D98940}"/>
              </a:ext>
            </a:extLst>
          </p:cNvPr>
          <p:cNvSpPr>
            <a:spLocks noGrp="1"/>
          </p:cNvSpPr>
          <p:nvPr>
            <p:ph type="title"/>
          </p:nvPr>
        </p:nvSpPr>
        <p:spPr/>
        <p:txBody>
          <a:bodyPr/>
          <a:lstStyle/>
          <a:p>
            <a:r>
              <a:rPr lang="en-GB" sz="3600" b="1" dirty="0"/>
              <a:t>Summary overview - Economy</a:t>
            </a:r>
            <a:br>
              <a:rPr lang="en-GB" sz="3600" b="1" dirty="0"/>
            </a:br>
            <a:r>
              <a:rPr lang="en-GB" sz="2800" dirty="0"/>
              <a:t>GDP by sector of the economy</a:t>
            </a:r>
          </a:p>
        </p:txBody>
      </p:sp>
      <p:pic>
        <p:nvPicPr>
          <p:cNvPr id="4098" name="Picture 2">
            <a:extLst>
              <a:ext uri="{FF2B5EF4-FFF2-40B4-BE49-F238E27FC236}">
                <a16:creationId xmlns:a16="http://schemas.microsoft.com/office/drawing/2014/main" id="{E1C84235-BC4C-4448-8B74-375ED833B4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0211" y="1218991"/>
            <a:ext cx="10287042" cy="5620754"/>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921D4558-CDFB-4BFF-A377-ADEFD16EF012}"/>
              </a:ext>
            </a:extLst>
          </p:cNvPr>
          <p:cNvSpPr txBox="1"/>
          <p:nvPr/>
        </p:nvSpPr>
        <p:spPr>
          <a:xfrm>
            <a:off x="6531429" y="5048819"/>
            <a:ext cx="4757835" cy="1569660"/>
          </a:xfrm>
          <a:prstGeom prst="rect">
            <a:avLst/>
          </a:prstGeom>
          <a:noFill/>
        </p:spPr>
        <p:txBody>
          <a:bodyPr wrap="square">
            <a:spAutoFit/>
          </a:bodyPr>
          <a:lstStyle/>
          <a:p>
            <a:pPr algn="l" fontAlgn="base"/>
            <a:r>
              <a:rPr lang="en-GB" sz="1200" i="0" dirty="0">
                <a:effectLst/>
              </a:rPr>
              <a:t>In all countries, the percentage of agriculture in GDP has decreased over the years and the percentage of services has increased.</a:t>
            </a:r>
          </a:p>
          <a:p>
            <a:pPr algn="l" fontAlgn="base"/>
            <a:endParaRPr lang="en-GB" sz="1200" dirty="0"/>
          </a:p>
          <a:p>
            <a:pPr algn="l" fontAlgn="base"/>
            <a:r>
              <a:rPr lang="en-GB" sz="1200" dirty="0"/>
              <a:t>India is the country with the largest share of agriculture in GDP compared to the BRICS countries (16%), followed by China (7%).</a:t>
            </a:r>
          </a:p>
          <a:p>
            <a:pPr algn="l" fontAlgn="base"/>
            <a:endParaRPr lang="en-GB" sz="1200" dirty="0"/>
          </a:p>
          <a:p>
            <a:pPr fontAlgn="base"/>
            <a:r>
              <a:rPr lang="en-GB" sz="1200" dirty="0"/>
              <a:t>In industry, China is the country with the largest share in GDP compared to the BRICS countries (39%), followed by Russia (32%).</a:t>
            </a:r>
            <a:endParaRPr lang="en-GB" sz="1200" i="0" dirty="0">
              <a:effectLst/>
            </a:endParaRPr>
          </a:p>
        </p:txBody>
      </p:sp>
    </p:spTree>
    <p:extLst>
      <p:ext uri="{BB962C8B-B14F-4D97-AF65-F5344CB8AC3E}">
        <p14:creationId xmlns:p14="http://schemas.microsoft.com/office/powerpoint/2010/main" val="14560197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a:extLst>
              <a:ext uri="{FF2B5EF4-FFF2-40B4-BE49-F238E27FC236}">
                <a16:creationId xmlns:a16="http://schemas.microsoft.com/office/drawing/2014/main" id="{B571DE6C-1BF4-4C8D-8982-A4CE1B53D2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8406" y="1131717"/>
            <a:ext cx="10625138" cy="5800505"/>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a:extLst>
              <a:ext uri="{FF2B5EF4-FFF2-40B4-BE49-F238E27FC236}">
                <a16:creationId xmlns:a16="http://schemas.microsoft.com/office/drawing/2014/main" id="{CFBCB2A7-DE2F-48DD-ABB4-D83BF8D98940}"/>
              </a:ext>
            </a:extLst>
          </p:cNvPr>
          <p:cNvSpPr>
            <a:spLocks noGrp="1"/>
          </p:cNvSpPr>
          <p:nvPr>
            <p:ph type="title"/>
          </p:nvPr>
        </p:nvSpPr>
        <p:spPr/>
        <p:txBody>
          <a:bodyPr>
            <a:normAutofit/>
          </a:bodyPr>
          <a:lstStyle/>
          <a:p>
            <a:pPr algn="l" fontAlgn="base"/>
            <a:r>
              <a:rPr lang="en-GB" sz="3600" b="1" dirty="0"/>
              <a:t>Summary overview - </a:t>
            </a:r>
            <a:r>
              <a:rPr lang="en-GB" b="1" dirty="0"/>
              <a:t>Population</a:t>
            </a:r>
            <a:br>
              <a:rPr lang="en-GB" b="1" dirty="0"/>
            </a:br>
            <a:r>
              <a:rPr lang="en-GB" sz="2800" dirty="0"/>
              <a:t>Urban x Rural population</a:t>
            </a:r>
          </a:p>
        </p:txBody>
      </p:sp>
      <p:sp>
        <p:nvSpPr>
          <p:cNvPr id="12" name="TextBox 11">
            <a:extLst>
              <a:ext uri="{FF2B5EF4-FFF2-40B4-BE49-F238E27FC236}">
                <a16:creationId xmlns:a16="http://schemas.microsoft.com/office/drawing/2014/main" id="{921D4558-CDFB-4BFF-A377-ADEFD16EF012}"/>
              </a:ext>
            </a:extLst>
          </p:cNvPr>
          <p:cNvSpPr txBox="1"/>
          <p:nvPr/>
        </p:nvSpPr>
        <p:spPr>
          <a:xfrm>
            <a:off x="6605361" y="5104990"/>
            <a:ext cx="4958232" cy="1938992"/>
          </a:xfrm>
          <a:prstGeom prst="rect">
            <a:avLst/>
          </a:prstGeom>
          <a:noFill/>
        </p:spPr>
        <p:txBody>
          <a:bodyPr wrap="square">
            <a:spAutoFit/>
          </a:bodyPr>
          <a:lstStyle/>
          <a:p>
            <a:pPr algn="l" fontAlgn="base"/>
            <a:r>
              <a:rPr lang="en-GB" sz="1200" i="0" dirty="0">
                <a:effectLst/>
              </a:rPr>
              <a:t>In all countries, the percentage of rural population has decreased over the years.</a:t>
            </a:r>
          </a:p>
          <a:p>
            <a:pPr algn="l" fontAlgn="base"/>
            <a:endParaRPr lang="en-GB" sz="1200" i="0" dirty="0">
              <a:effectLst/>
            </a:endParaRPr>
          </a:p>
          <a:p>
            <a:pPr algn="l" fontAlgn="base"/>
            <a:r>
              <a:rPr lang="en-GB" sz="1200" i="0" dirty="0">
                <a:effectLst/>
              </a:rPr>
              <a:t>India is the only country in the BRICS that has more participation of rural than urban population (65%). </a:t>
            </a:r>
          </a:p>
          <a:p>
            <a:pPr algn="l" fontAlgn="base"/>
            <a:endParaRPr lang="en-GB" sz="1200" dirty="0"/>
          </a:p>
          <a:p>
            <a:pPr algn="l" fontAlgn="base"/>
            <a:r>
              <a:rPr lang="en-GB" sz="1200" dirty="0"/>
              <a:t>The second and third countries with more rural participation are China (39%) and South Africa (33%).</a:t>
            </a:r>
          </a:p>
          <a:p>
            <a:pPr algn="l" fontAlgn="base"/>
            <a:endParaRPr lang="en-GB" sz="1200" dirty="0"/>
          </a:p>
          <a:p>
            <a:pPr algn="l" fontAlgn="base"/>
            <a:endParaRPr lang="en-GB" sz="1200" i="0" dirty="0">
              <a:effectLst/>
            </a:endParaRPr>
          </a:p>
        </p:txBody>
      </p:sp>
    </p:spTree>
    <p:extLst>
      <p:ext uri="{BB962C8B-B14F-4D97-AF65-F5344CB8AC3E}">
        <p14:creationId xmlns:p14="http://schemas.microsoft.com/office/powerpoint/2010/main" val="26080967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a:extLst>
              <a:ext uri="{FF2B5EF4-FFF2-40B4-BE49-F238E27FC236}">
                <a16:creationId xmlns:a16="http://schemas.microsoft.com/office/drawing/2014/main" id="{F3685E6B-DFA8-4517-8C60-F7B47359EC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5310" y="1280996"/>
            <a:ext cx="10362293" cy="5661871"/>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a:extLst>
              <a:ext uri="{FF2B5EF4-FFF2-40B4-BE49-F238E27FC236}">
                <a16:creationId xmlns:a16="http://schemas.microsoft.com/office/drawing/2014/main" id="{CFBCB2A7-DE2F-48DD-ABB4-D83BF8D98940}"/>
              </a:ext>
            </a:extLst>
          </p:cNvPr>
          <p:cNvSpPr>
            <a:spLocks noGrp="1"/>
          </p:cNvSpPr>
          <p:nvPr>
            <p:ph type="title"/>
          </p:nvPr>
        </p:nvSpPr>
        <p:spPr/>
        <p:txBody>
          <a:bodyPr/>
          <a:lstStyle/>
          <a:p>
            <a:r>
              <a:rPr lang="en-GB" sz="3600" b="1" dirty="0"/>
              <a:t>Summary overview - Employment</a:t>
            </a:r>
            <a:br>
              <a:rPr lang="en-GB" sz="3600" b="1" dirty="0"/>
            </a:br>
            <a:r>
              <a:rPr lang="en-GB" sz="2800" dirty="0" err="1"/>
              <a:t>Employment</a:t>
            </a:r>
            <a:r>
              <a:rPr lang="en-GB" sz="2800" dirty="0"/>
              <a:t> by sector</a:t>
            </a:r>
          </a:p>
        </p:txBody>
      </p:sp>
      <p:sp>
        <p:nvSpPr>
          <p:cNvPr id="12" name="TextBox 11">
            <a:extLst>
              <a:ext uri="{FF2B5EF4-FFF2-40B4-BE49-F238E27FC236}">
                <a16:creationId xmlns:a16="http://schemas.microsoft.com/office/drawing/2014/main" id="{921D4558-CDFB-4BFF-A377-ADEFD16EF012}"/>
              </a:ext>
            </a:extLst>
          </p:cNvPr>
          <p:cNvSpPr txBox="1"/>
          <p:nvPr/>
        </p:nvSpPr>
        <p:spPr>
          <a:xfrm>
            <a:off x="6557866" y="5282994"/>
            <a:ext cx="4757835" cy="1200329"/>
          </a:xfrm>
          <a:prstGeom prst="rect">
            <a:avLst/>
          </a:prstGeom>
          <a:noFill/>
        </p:spPr>
        <p:txBody>
          <a:bodyPr wrap="square">
            <a:spAutoFit/>
          </a:bodyPr>
          <a:lstStyle/>
          <a:p>
            <a:pPr algn="l" fontAlgn="base"/>
            <a:r>
              <a:rPr lang="en-GB" sz="1200" i="0" dirty="0">
                <a:effectLst/>
              </a:rPr>
              <a:t>Although agriculture contributes only 16% in India’s GDP, it contributes 42% in India's employment.</a:t>
            </a:r>
            <a:endParaRPr lang="en-GB" sz="1200" dirty="0"/>
          </a:p>
          <a:p>
            <a:pPr algn="l" fontAlgn="base"/>
            <a:endParaRPr lang="en-GB" sz="1200" dirty="0"/>
          </a:p>
          <a:p>
            <a:pPr fontAlgn="base"/>
            <a:r>
              <a:rPr lang="en-GB" sz="1200" dirty="0"/>
              <a:t>The same pattern happens with China. </a:t>
            </a:r>
            <a:r>
              <a:rPr lang="en-GB" sz="1200" i="0" dirty="0">
                <a:effectLst/>
              </a:rPr>
              <a:t>Although agriculture contributes only 7% in China’s GDP, it contributes 25% in </a:t>
            </a:r>
            <a:r>
              <a:rPr lang="en-GB" sz="1200" dirty="0"/>
              <a:t>Chin</a:t>
            </a:r>
            <a:r>
              <a:rPr lang="en-GB" sz="1200" i="0" dirty="0">
                <a:effectLst/>
              </a:rPr>
              <a:t>a's employment.</a:t>
            </a:r>
            <a:endParaRPr lang="en-GB" sz="1200" dirty="0"/>
          </a:p>
          <a:p>
            <a:pPr algn="l" fontAlgn="base"/>
            <a:endParaRPr lang="en-GB" sz="1200" dirty="0"/>
          </a:p>
        </p:txBody>
      </p:sp>
    </p:spTree>
    <p:extLst>
      <p:ext uri="{BB962C8B-B14F-4D97-AF65-F5344CB8AC3E}">
        <p14:creationId xmlns:p14="http://schemas.microsoft.com/office/powerpoint/2010/main" val="40608620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FBCB2A7-DE2F-48DD-ABB4-D83BF8D98940}"/>
              </a:ext>
            </a:extLst>
          </p:cNvPr>
          <p:cNvSpPr>
            <a:spLocks noGrp="1"/>
          </p:cNvSpPr>
          <p:nvPr>
            <p:ph type="title"/>
          </p:nvPr>
        </p:nvSpPr>
        <p:spPr/>
        <p:txBody>
          <a:bodyPr>
            <a:normAutofit/>
          </a:bodyPr>
          <a:lstStyle/>
          <a:p>
            <a:pPr fontAlgn="base"/>
            <a:r>
              <a:rPr lang="en-GB" sz="3600" b="1" dirty="0"/>
              <a:t>Summary overview - Employment</a:t>
            </a:r>
            <a:br>
              <a:rPr lang="en-GB" sz="3600" b="1" dirty="0"/>
            </a:br>
            <a:r>
              <a:rPr lang="pt-BR" sz="2800" dirty="0">
                <a:solidFill>
                  <a:schemeClr val="tx1"/>
                </a:solidFill>
              </a:rPr>
              <a:t>Self </a:t>
            </a:r>
            <a:r>
              <a:rPr lang="pt-BR" sz="2800" dirty="0" err="1">
                <a:solidFill>
                  <a:schemeClr val="tx1"/>
                </a:solidFill>
              </a:rPr>
              <a:t>employed</a:t>
            </a:r>
            <a:r>
              <a:rPr lang="pt-BR" sz="2800" dirty="0">
                <a:solidFill>
                  <a:schemeClr val="tx1"/>
                </a:solidFill>
              </a:rPr>
              <a:t> x </a:t>
            </a:r>
            <a:r>
              <a:rPr lang="pt-BR" sz="2800" dirty="0" err="1">
                <a:solidFill>
                  <a:schemeClr val="tx1"/>
                </a:solidFill>
              </a:rPr>
              <a:t>Wage</a:t>
            </a:r>
            <a:r>
              <a:rPr lang="pt-BR" sz="2800" dirty="0">
                <a:solidFill>
                  <a:schemeClr val="tx1"/>
                </a:solidFill>
              </a:rPr>
              <a:t> </a:t>
            </a:r>
            <a:r>
              <a:rPr lang="pt-BR" sz="2800" dirty="0" err="1">
                <a:solidFill>
                  <a:schemeClr val="tx1"/>
                </a:solidFill>
              </a:rPr>
              <a:t>and</a:t>
            </a:r>
            <a:r>
              <a:rPr lang="pt-BR" sz="2800" dirty="0">
                <a:solidFill>
                  <a:schemeClr val="tx1"/>
                </a:solidFill>
              </a:rPr>
              <a:t> </a:t>
            </a:r>
            <a:r>
              <a:rPr lang="pt-BR" sz="2800" dirty="0" err="1">
                <a:solidFill>
                  <a:schemeClr val="tx1"/>
                </a:solidFill>
              </a:rPr>
              <a:t>salaried</a:t>
            </a:r>
            <a:r>
              <a:rPr lang="pt-BR" sz="2800" dirty="0">
                <a:solidFill>
                  <a:schemeClr val="tx1"/>
                </a:solidFill>
              </a:rPr>
              <a:t> </a:t>
            </a:r>
            <a:r>
              <a:rPr lang="pt-BR" sz="2800" dirty="0" err="1">
                <a:solidFill>
                  <a:schemeClr val="tx1"/>
                </a:solidFill>
              </a:rPr>
              <a:t>workes</a:t>
            </a:r>
            <a:endParaRPr lang="en-GB" dirty="0"/>
          </a:p>
        </p:txBody>
      </p:sp>
      <p:pic>
        <p:nvPicPr>
          <p:cNvPr id="4" name="Imagem 3">
            <a:extLst>
              <a:ext uri="{FF2B5EF4-FFF2-40B4-BE49-F238E27FC236}">
                <a16:creationId xmlns:a16="http://schemas.microsoft.com/office/drawing/2014/main" id="{55D4FC8E-E374-4193-88D7-BAD404614172}"/>
              </a:ext>
            </a:extLst>
          </p:cNvPr>
          <p:cNvPicPr>
            <a:picLocks noChangeAspect="1"/>
          </p:cNvPicPr>
          <p:nvPr/>
        </p:nvPicPr>
        <p:blipFill rotWithShape="1">
          <a:blip r:embed="rId3"/>
          <a:srcRect l="24509" t="30774" r="20979" b="18963"/>
          <a:stretch/>
        </p:blipFill>
        <p:spPr>
          <a:xfrm>
            <a:off x="497840" y="1205613"/>
            <a:ext cx="10647680" cy="5522372"/>
          </a:xfrm>
          <a:prstGeom prst="rect">
            <a:avLst/>
          </a:prstGeom>
        </p:spPr>
      </p:pic>
      <p:sp>
        <p:nvSpPr>
          <p:cNvPr id="6" name="Retângulo 5">
            <a:extLst>
              <a:ext uri="{FF2B5EF4-FFF2-40B4-BE49-F238E27FC236}">
                <a16:creationId xmlns:a16="http://schemas.microsoft.com/office/drawing/2014/main" id="{BBDD466A-75D2-4C2C-AC67-07C720F3C344}"/>
              </a:ext>
            </a:extLst>
          </p:cNvPr>
          <p:cNvSpPr/>
          <p:nvPr/>
        </p:nvSpPr>
        <p:spPr>
          <a:xfrm>
            <a:off x="5913120" y="4658359"/>
            <a:ext cx="5232400" cy="1920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8" name="CaixaDeTexto 7">
            <a:extLst>
              <a:ext uri="{FF2B5EF4-FFF2-40B4-BE49-F238E27FC236}">
                <a16:creationId xmlns:a16="http://schemas.microsoft.com/office/drawing/2014/main" id="{649557E9-FE98-45D4-B23C-BEC286C21287}"/>
              </a:ext>
            </a:extLst>
          </p:cNvPr>
          <p:cNvSpPr txBox="1"/>
          <p:nvPr/>
        </p:nvSpPr>
        <p:spPr>
          <a:xfrm>
            <a:off x="6452840" y="4818260"/>
            <a:ext cx="4519961" cy="1569660"/>
          </a:xfrm>
          <a:prstGeom prst="rect">
            <a:avLst/>
          </a:prstGeom>
          <a:noFill/>
        </p:spPr>
        <p:txBody>
          <a:bodyPr wrap="square" rtlCol="0">
            <a:spAutoFit/>
          </a:bodyPr>
          <a:lstStyle/>
          <a:p>
            <a:r>
              <a:rPr lang="en-GB" sz="1200" dirty="0"/>
              <a:t>In India, approximately 76% of total employment are self-employed; in China, 47%. On the other hand, the percentage of wage and salaried workers in these countries are continually increasing, mainly in China.</a:t>
            </a:r>
          </a:p>
          <a:p>
            <a:endParaRPr lang="pt-BR" sz="1200" dirty="0"/>
          </a:p>
          <a:p>
            <a:r>
              <a:rPr lang="pt-BR" sz="1200" dirty="0"/>
              <a:t>In South </a:t>
            </a:r>
            <a:r>
              <a:rPr lang="pt-BR" sz="1200" dirty="0" err="1"/>
              <a:t>Africa</a:t>
            </a:r>
            <a:r>
              <a:rPr lang="pt-BR" sz="1200" dirty="0"/>
              <a:t> </a:t>
            </a:r>
            <a:r>
              <a:rPr lang="pt-BR" sz="1200" dirty="0" err="1"/>
              <a:t>and</a:t>
            </a:r>
            <a:r>
              <a:rPr lang="pt-BR" sz="1200" dirty="0"/>
              <a:t> </a:t>
            </a:r>
            <a:r>
              <a:rPr lang="pt-BR" sz="1200" dirty="0" err="1"/>
              <a:t>Russia</a:t>
            </a:r>
            <a:r>
              <a:rPr lang="pt-BR" sz="1200" dirty="0"/>
              <a:t> </a:t>
            </a:r>
            <a:r>
              <a:rPr lang="en-GB" sz="1200" dirty="0"/>
              <a:t>the percentage of salaried workers is high, approximately or above 80%.</a:t>
            </a:r>
          </a:p>
          <a:p>
            <a:endParaRPr lang="en-GB" sz="1200" dirty="0"/>
          </a:p>
        </p:txBody>
      </p:sp>
    </p:spTree>
    <p:extLst>
      <p:ext uri="{BB962C8B-B14F-4D97-AF65-F5344CB8AC3E}">
        <p14:creationId xmlns:p14="http://schemas.microsoft.com/office/powerpoint/2010/main" val="39293846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Agrupar 7">
            <a:extLst>
              <a:ext uri="{FF2B5EF4-FFF2-40B4-BE49-F238E27FC236}">
                <a16:creationId xmlns:a16="http://schemas.microsoft.com/office/drawing/2014/main" id="{51D6D6ED-3249-4A5F-8127-B3CA81F065F2}"/>
              </a:ext>
            </a:extLst>
          </p:cNvPr>
          <p:cNvGrpSpPr/>
          <p:nvPr/>
        </p:nvGrpSpPr>
        <p:grpSpPr>
          <a:xfrm>
            <a:off x="731249" y="1272698"/>
            <a:ext cx="10729501" cy="5389394"/>
            <a:chOff x="838200" y="1446159"/>
            <a:chExt cx="10307320" cy="5177334"/>
          </a:xfrm>
        </p:grpSpPr>
        <p:pic>
          <p:nvPicPr>
            <p:cNvPr id="5" name="Imagem 4">
              <a:extLst>
                <a:ext uri="{FF2B5EF4-FFF2-40B4-BE49-F238E27FC236}">
                  <a16:creationId xmlns:a16="http://schemas.microsoft.com/office/drawing/2014/main" id="{440BC760-5649-43B3-99BF-723026830FA4}"/>
                </a:ext>
              </a:extLst>
            </p:cNvPr>
            <p:cNvPicPr>
              <a:picLocks noChangeAspect="1"/>
            </p:cNvPicPr>
            <p:nvPr/>
          </p:nvPicPr>
          <p:blipFill rotWithShape="1">
            <a:blip r:embed="rId2"/>
            <a:srcRect l="22583" t="32323" r="18084" b="13817"/>
            <a:stretch/>
          </p:blipFill>
          <p:spPr>
            <a:xfrm>
              <a:off x="838200" y="1446159"/>
              <a:ext cx="10139680" cy="5177334"/>
            </a:xfrm>
            <a:prstGeom prst="rect">
              <a:avLst/>
            </a:prstGeom>
          </p:spPr>
        </p:pic>
        <p:sp>
          <p:nvSpPr>
            <p:cNvPr id="7" name="Retângulo 6">
              <a:extLst>
                <a:ext uri="{FF2B5EF4-FFF2-40B4-BE49-F238E27FC236}">
                  <a16:creationId xmlns:a16="http://schemas.microsoft.com/office/drawing/2014/main" id="{82965506-070C-4B1E-B747-AC2200CA4490}"/>
                </a:ext>
              </a:extLst>
            </p:cNvPr>
            <p:cNvSpPr/>
            <p:nvPr/>
          </p:nvSpPr>
          <p:spPr>
            <a:xfrm>
              <a:off x="5913120" y="4658359"/>
              <a:ext cx="5232400" cy="1920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grpSp>
      <p:sp>
        <p:nvSpPr>
          <p:cNvPr id="2" name="Título 1">
            <a:extLst>
              <a:ext uri="{FF2B5EF4-FFF2-40B4-BE49-F238E27FC236}">
                <a16:creationId xmlns:a16="http://schemas.microsoft.com/office/drawing/2014/main" id="{C0FDED9E-ED8E-4018-9FC0-4A73E79E797A}"/>
              </a:ext>
            </a:extLst>
          </p:cNvPr>
          <p:cNvSpPr>
            <a:spLocks noGrp="1"/>
          </p:cNvSpPr>
          <p:nvPr>
            <p:ph type="title"/>
          </p:nvPr>
        </p:nvSpPr>
        <p:spPr/>
        <p:txBody>
          <a:bodyPr>
            <a:normAutofit/>
          </a:bodyPr>
          <a:lstStyle/>
          <a:p>
            <a:r>
              <a:rPr lang="en-GB" b="1" dirty="0"/>
              <a:t>Summary overview - Employment</a:t>
            </a:r>
            <a:br>
              <a:rPr lang="en-GB" sz="4400" b="1" dirty="0"/>
            </a:br>
            <a:r>
              <a:rPr lang="pt-BR" sz="2800" dirty="0" err="1"/>
              <a:t>Employers</a:t>
            </a:r>
            <a:r>
              <a:rPr lang="pt-BR" sz="2800" b="1" dirty="0"/>
              <a:t> x </a:t>
            </a:r>
            <a:r>
              <a:rPr lang="pt-BR" sz="2800" dirty="0" err="1">
                <a:solidFill>
                  <a:schemeClr val="tx1"/>
                </a:solidFill>
              </a:rPr>
              <a:t>Wage</a:t>
            </a:r>
            <a:r>
              <a:rPr lang="pt-BR" sz="2800" dirty="0">
                <a:solidFill>
                  <a:schemeClr val="tx1"/>
                </a:solidFill>
              </a:rPr>
              <a:t> </a:t>
            </a:r>
            <a:r>
              <a:rPr lang="pt-BR" sz="2800" dirty="0" err="1">
                <a:solidFill>
                  <a:schemeClr val="tx1"/>
                </a:solidFill>
              </a:rPr>
              <a:t>and</a:t>
            </a:r>
            <a:r>
              <a:rPr lang="pt-BR" sz="2800" dirty="0">
                <a:solidFill>
                  <a:schemeClr val="tx1"/>
                </a:solidFill>
              </a:rPr>
              <a:t> </a:t>
            </a:r>
            <a:r>
              <a:rPr lang="pt-BR" sz="2800" dirty="0" err="1">
                <a:solidFill>
                  <a:schemeClr val="tx1"/>
                </a:solidFill>
              </a:rPr>
              <a:t>salaried</a:t>
            </a:r>
            <a:r>
              <a:rPr lang="pt-BR" sz="2800" dirty="0">
                <a:solidFill>
                  <a:schemeClr val="tx1"/>
                </a:solidFill>
              </a:rPr>
              <a:t> </a:t>
            </a:r>
            <a:r>
              <a:rPr lang="pt-BR" sz="2800" dirty="0" err="1"/>
              <a:t>w</a:t>
            </a:r>
            <a:r>
              <a:rPr lang="pt-BR" sz="2800" dirty="0" err="1">
                <a:solidFill>
                  <a:schemeClr val="tx1"/>
                </a:solidFill>
              </a:rPr>
              <a:t>orkes</a:t>
            </a:r>
            <a:r>
              <a:rPr lang="pt-BR" sz="2800" dirty="0">
                <a:solidFill>
                  <a:schemeClr val="tx1"/>
                </a:solidFill>
              </a:rPr>
              <a:t> x </a:t>
            </a:r>
            <a:r>
              <a:rPr lang="pt-BR" sz="2800" dirty="0" err="1">
                <a:solidFill>
                  <a:schemeClr val="tx1"/>
                </a:solidFill>
              </a:rPr>
              <a:t>Vulnerable</a:t>
            </a:r>
            <a:r>
              <a:rPr lang="pt-BR" sz="2800" dirty="0">
                <a:solidFill>
                  <a:schemeClr val="tx1"/>
                </a:solidFill>
              </a:rPr>
              <a:t> </a:t>
            </a:r>
            <a:r>
              <a:rPr lang="pt-BR" sz="2800" dirty="0" err="1">
                <a:solidFill>
                  <a:schemeClr val="tx1"/>
                </a:solidFill>
              </a:rPr>
              <a:t>employment</a:t>
            </a:r>
            <a:endParaRPr lang="en-GB" dirty="0"/>
          </a:p>
        </p:txBody>
      </p:sp>
      <p:sp>
        <p:nvSpPr>
          <p:cNvPr id="12" name="CaixaDeTexto 11">
            <a:extLst>
              <a:ext uri="{FF2B5EF4-FFF2-40B4-BE49-F238E27FC236}">
                <a16:creationId xmlns:a16="http://schemas.microsoft.com/office/drawing/2014/main" id="{7B70D1E6-25D2-4D2D-BEC2-3E31C6C2EAF3}"/>
              </a:ext>
            </a:extLst>
          </p:cNvPr>
          <p:cNvSpPr txBox="1"/>
          <p:nvPr/>
        </p:nvSpPr>
        <p:spPr>
          <a:xfrm>
            <a:off x="6502400" y="4729479"/>
            <a:ext cx="4531360" cy="461665"/>
          </a:xfrm>
          <a:prstGeom prst="rect">
            <a:avLst/>
          </a:prstGeom>
          <a:noFill/>
        </p:spPr>
        <p:txBody>
          <a:bodyPr wrap="square">
            <a:spAutoFit/>
          </a:bodyPr>
          <a:lstStyle/>
          <a:p>
            <a:r>
              <a:rPr lang="en-GB" sz="1200" dirty="0"/>
              <a:t>India and China are the countries with more vulnerable work, 74% and 45%, respectively.</a:t>
            </a:r>
          </a:p>
        </p:txBody>
      </p:sp>
    </p:spTree>
    <p:extLst>
      <p:ext uri="{BB962C8B-B14F-4D97-AF65-F5344CB8AC3E}">
        <p14:creationId xmlns:p14="http://schemas.microsoft.com/office/powerpoint/2010/main" val="3523649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Imagem 42">
            <a:extLst>
              <a:ext uri="{FF2B5EF4-FFF2-40B4-BE49-F238E27FC236}">
                <a16:creationId xmlns:a16="http://schemas.microsoft.com/office/drawing/2014/main" id="{6964AE1D-68A1-4695-AB95-E29710A94537}"/>
              </a:ext>
            </a:extLst>
          </p:cNvPr>
          <p:cNvPicPr>
            <a:picLocks noChangeAspect="1"/>
          </p:cNvPicPr>
          <p:nvPr/>
        </p:nvPicPr>
        <p:blipFill rotWithShape="1">
          <a:blip r:embed="rId3"/>
          <a:srcRect l="23029" t="40773" r="45083" b="17391"/>
          <a:stretch/>
        </p:blipFill>
        <p:spPr>
          <a:xfrm>
            <a:off x="242170" y="1486058"/>
            <a:ext cx="6159315" cy="4545482"/>
          </a:xfrm>
          <a:prstGeom prst="rect">
            <a:avLst/>
          </a:prstGeom>
          <a:ln>
            <a:solidFill>
              <a:schemeClr val="bg1">
                <a:lumMod val="50000"/>
              </a:schemeClr>
            </a:solidFill>
          </a:ln>
        </p:spPr>
      </p:pic>
      <p:sp>
        <p:nvSpPr>
          <p:cNvPr id="2" name="Título 1">
            <a:extLst>
              <a:ext uri="{FF2B5EF4-FFF2-40B4-BE49-F238E27FC236}">
                <a16:creationId xmlns:a16="http://schemas.microsoft.com/office/drawing/2014/main" id="{CFBCB2A7-DE2F-48DD-ABB4-D83BF8D98940}"/>
              </a:ext>
            </a:extLst>
          </p:cNvPr>
          <p:cNvSpPr>
            <a:spLocks noGrp="1"/>
          </p:cNvSpPr>
          <p:nvPr>
            <p:ph type="title"/>
          </p:nvPr>
        </p:nvSpPr>
        <p:spPr/>
        <p:txBody>
          <a:bodyPr/>
          <a:lstStyle/>
          <a:p>
            <a:r>
              <a:rPr lang="en-GB" sz="3600" b="1" dirty="0"/>
              <a:t>Summary overview - Une</a:t>
            </a:r>
            <a:r>
              <a:rPr lang="en-GB" b="1" dirty="0"/>
              <a:t>mployment</a:t>
            </a:r>
            <a:br>
              <a:rPr lang="en-GB" sz="3600" b="1" dirty="0"/>
            </a:br>
            <a:r>
              <a:rPr lang="en-GB" sz="2800" dirty="0"/>
              <a:t>Unemployment rate</a:t>
            </a:r>
          </a:p>
        </p:txBody>
      </p:sp>
      <p:sp>
        <p:nvSpPr>
          <p:cNvPr id="10" name="CaixaDeTexto 9">
            <a:extLst>
              <a:ext uri="{FF2B5EF4-FFF2-40B4-BE49-F238E27FC236}">
                <a16:creationId xmlns:a16="http://schemas.microsoft.com/office/drawing/2014/main" id="{2B9172DA-59C1-459F-96E7-723260030614}"/>
              </a:ext>
            </a:extLst>
          </p:cNvPr>
          <p:cNvSpPr txBox="1"/>
          <p:nvPr/>
        </p:nvSpPr>
        <p:spPr>
          <a:xfrm>
            <a:off x="6953750" y="1784276"/>
            <a:ext cx="4482560" cy="4924425"/>
          </a:xfrm>
          <a:prstGeom prst="rect">
            <a:avLst/>
          </a:prstGeom>
          <a:noFill/>
        </p:spPr>
        <p:txBody>
          <a:bodyPr wrap="square">
            <a:spAutoFit/>
          </a:bodyPr>
          <a:lstStyle/>
          <a:p>
            <a:endParaRPr lang="en-GB" sz="1400" dirty="0">
              <a:solidFill>
                <a:srgbClr val="230050"/>
              </a:solidFill>
              <a:latin typeface="Noto Sans"/>
            </a:endParaRPr>
          </a:p>
          <a:p>
            <a:endParaRPr lang="en-GB" sz="1400" dirty="0">
              <a:solidFill>
                <a:srgbClr val="230050"/>
              </a:solidFill>
              <a:latin typeface="Noto Sans"/>
            </a:endParaRPr>
          </a:p>
          <a:p>
            <a:endParaRPr lang="en-GB" sz="1400" dirty="0">
              <a:solidFill>
                <a:srgbClr val="230050"/>
              </a:solidFill>
              <a:latin typeface="Noto Sans"/>
            </a:endParaRPr>
          </a:p>
          <a:p>
            <a:endParaRPr lang="en-GB" sz="1400" dirty="0">
              <a:solidFill>
                <a:srgbClr val="230050"/>
              </a:solidFill>
              <a:latin typeface="Noto Sans"/>
            </a:endParaRPr>
          </a:p>
          <a:p>
            <a:endParaRPr lang="en-GB" sz="1400" dirty="0"/>
          </a:p>
          <a:p>
            <a:endParaRPr lang="en-GB" sz="1400" dirty="0"/>
          </a:p>
          <a:p>
            <a:endParaRPr lang="en-GB" sz="1400" dirty="0"/>
          </a:p>
          <a:p>
            <a:endParaRPr lang="en-GB" sz="1400" dirty="0"/>
          </a:p>
          <a:p>
            <a:endParaRPr lang="en-GB" sz="1400" dirty="0"/>
          </a:p>
          <a:p>
            <a:endParaRPr lang="en-GB" sz="1400" dirty="0"/>
          </a:p>
          <a:p>
            <a:endParaRPr lang="en-GB" sz="1400" dirty="0"/>
          </a:p>
          <a:p>
            <a:r>
              <a:rPr lang="en-GB" sz="1200" dirty="0"/>
              <a:t>Unemployment in Brazil is at its peak</a:t>
            </a:r>
          </a:p>
          <a:p>
            <a:endParaRPr lang="en-GB" sz="1200" dirty="0"/>
          </a:p>
          <a:p>
            <a:endParaRPr lang="en-GB" sz="1200" b="0" i="0" dirty="0">
              <a:solidFill>
                <a:schemeClr val="tx1">
                  <a:lumMod val="65000"/>
                  <a:lumOff val="35000"/>
                </a:schemeClr>
              </a:solidFill>
              <a:effectLst/>
              <a:latin typeface="Noto Sans"/>
            </a:endParaRPr>
          </a:p>
          <a:p>
            <a:endParaRPr lang="en-GB" sz="1200" dirty="0">
              <a:solidFill>
                <a:schemeClr val="tx1">
                  <a:lumMod val="65000"/>
                  <a:lumOff val="35000"/>
                </a:schemeClr>
              </a:solidFill>
              <a:latin typeface="Noto Sans"/>
            </a:endParaRPr>
          </a:p>
          <a:p>
            <a:r>
              <a:rPr lang="en-GB" sz="1200" b="0" i="0" dirty="0">
                <a:effectLst/>
                <a:latin typeface="Noto Sans"/>
              </a:rPr>
              <a:t>Unemployment in India is almost stable. </a:t>
            </a:r>
          </a:p>
          <a:p>
            <a:r>
              <a:rPr lang="en-GB" sz="1200" b="0" i="0" dirty="0">
                <a:effectLst/>
                <a:latin typeface="Noto Sans"/>
              </a:rPr>
              <a:t>In China, it has also been relatively stable for the past 15 years.</a:t>
            </a:r>
          </a:p>
          <a:p>
            <a:endParaRPr lang="en-GB" sz="1200" dirty="0">
              <a:latin typeface="Noto Sans"/>
            </a:endParaRPr>
          </a:p>
          <a:p>
            <a:r>
              <a:rPr lang="en-GB" sz="1200" dirty="0">
                <a:solidFill>
                  <a:schemeClr val="tx1">
                    <a:lumMod val="65000"/>
                    <a:lumOff val="35000"/>
                  </a:schemeClr>
                </a:solidFill>
                <a:latin typeface="Noto Sans"/>
              </a:rPr>
              <a:t>Supplementary n</a:t>
            </a:r>
            <a:r>
              <a:rPr lang="en-GB" sz="1200" b="0" i="0" dirty="0">
                <a:solidFill>
                  <a:schemeClr val="tx1">
                    <a:lumMod val="65000"/>
                    <a:lumOff val="35000"/>
                  </a:schemeClr>
                </a:solidFill>
                <a:effectLst/>
                <a:latin typeface="Noto Sans"/>
              </a:rPr>
              <a:t>ote:</a:t>
            </a:r>
          </a:p>
          <a:p>
            <a:r>
              <a:rPr lang="en-GB" sz="1200" b="0" i="0" dirty="0">
                <a:solidFill>
                  <a:schemeClr val="tx1">
                    <a:lumMod val="65000"/>
                    <a:lumOff val="35000"/>
                  </a:schemeClr>
                </a:solidFill>
                <a:effectLst/>
                <a:latin typeface="Noto Sans"/>
              </a:rPr>
              <a:t>Regarding the international comparability of unemployment rates, there are some differences in their measurements, which can affect the comparability of results across countries.</a:t>
            </a:r>
            <a:endParaRPr lang="en-GB" sz="1200" dirty="0">
              <a:solidFill>
                <a:schemeClr val="tx1">
                  <a:lumMod val="65000"/>
                  <a:lumOff val="35000"/>
                </a:schemeClr>
              </a:solidFill>
            </a:endParaRPr>
          </a:p>
          <a:p>
            <a:endParaRPr lang="en-GB" sz="1400" dirty="0"/>
          </a:p>
          <a:p>
            <a:endParaRPr lang="en-GB" sz="1400" dirty="0"/>
          </a:p>
        </p:txBody>
      </p:sp>
      <p:cxnSp>
        <p:nvCxnSpPr>
          <p:cNvPr id="15" name="Conector de Seta Reta 14">
            <a:extLst>
              <a:ext uri="{FF2B5EF4-FFF2-40B4-BE49-F238E27FC236}">
                <a16:creationId xmlns:a16="http://schemas.microsoft.com/office/drawing/2014/main" id="{66C3EC60-D4B6-4E86-B1B4-C6E62239CB9C}"/>
              </a:ext>
            </a:extLst>
          </p:cNvPr>
          <p:cNvCxnSpPr>
            <a:cxnSpLocks/>
          </p:cNvCxnSpPr>
          <p:nvPr/>
        </p:nvCxnSpPr>
        <p:spPr>
          <a:xfrm>
            <a:off x="5902960" y="4257040"/>
            <a:ext cx="1050790" cy="0"/>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Conector de Seta Reta 20">
            <a:extLst>
              <a:ext uri="{FF2B5EF4-FFF2-40B4-BE49-F238E27FC236}">
                <a16:creationId xmlns:a16="http://schemas.microsoft.com/office/drawing/2014/main" id="{B4036074-957E-4F27-924F-0B78112B794A}"/>
              </a:ext>
            </a:extLst>
          </p:cNvPr>
          <p:cNvCxnSpPr>
            <a:cxnSpLocks/>
          </p:cNvCxnSpPr>
          <p:nvPr/>
        </p:nvCxnSpPr>
        <p:spPr>
          <a:xfrm flipH="1" flipV="1">
            <a:off x="2113280" y="3810270"/>
            <a:ext cx="274320" cy="282330"/>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CaixaDeTexto 23">
            <a:extLst>
              <a:ext uri="{FF2B5EF4-FFF2-40B4-BE49-F238E27FC236}">
                <a16:creationId xmlns:a16="http://schemas.microsoft.com/office/drawing/2014/main" id="{DA01BB59-604A-45DE-AA60-DB09B3535089}"/>
              </a:ext>
            </a:extLst>
          </p:cNvPr>
          <p:cNvSpPr txBox="1"/>
          <p:nvPr/>
        </p:nvSpPr>
        <p:spPr>
          <a:xfrm>
            <a:off x="1265575" y="3235579"/>
            <a:ext cx="3750040" cy="461665"/>
          </a:xfrm>
          <a:prstGeom prst="rect">
            <a:avLst/>
          </a:prstGeom>
          <a:noFill/>
        </p:spPr>
        <p:txBody>
          <a:bodyPr wrap="square" rtlCol="0">
            <a:spAutoFit/>
          </a:bodyPr>
          <a:lstStyle/>
          <a:p>
            <a:r>
              <a:rPr lang="en-GB" sz="1200" dirty="0"/>
              <a:t>The unemployment in Russia is in a downward trend since 1998</a:t>
            </a:r>
          </a:p>
        </p:txBody>
      </p:sp>
      <p:pic>
        <p:nvPicPr>
          <p:cNvPr id="9" name="Picture 7">
            <a:extLst>
              <a:ext uri="{FF2B5EF4-FFF2-40B4-BE49-F238E27FC236}">
                <a16:creationId xmlns:a16="http://schemas.microsoft.com/office/drawing/2014/main" id="{0D443B4E-02EF-4F1E-A928-9C2A9BE43F2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49775" y="1282725"/>
            <a:ext cx="3676650" cy="2809875"/>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F5E9988C-6702-4199-9413-932BE0BEFE58}"/>
              </a:ext>
            </a:extLst>
          </p:cNvPr>
          <p:cNvSpPr txBox="1"/>
          <p:nvPr/>
        </p:nvSpPr>
        <p:spPr>
          <a:xfrm>
            <a:off x="7702415" y="1784276"/>
            <a:ext cx="2631722" cy="707886"/>
          </a:xfrm>
          <a:prstGeom prst="rect">
            <a:avLst/>
          </a:prstGeom>
          <a:noFill/>
        </p:spPr>
        <p:txBody>
          <a:bodyPr wrap="square">
            <a:spAutoFit/>
          </a:bodyPr>
          <a:lstStyle/>
          <a:p>
            <a:pPr algn="r"/>
            <a:r>
              <a:rPr lang="en-GB" sz="1200" dirty="0"/>
              <a:t>Almost 28% of labour force</a:t>
            </a:r>
          </a:p>
          <a:p>
            <a:pPr algn="r"/>
            <a:r>
              <a:rPr lang="en-GB" sz="1200" dirty="0"/>
              <a:t> is unemployed in South Africa</a:t>
            </a:r>
          </a:p>
          <a:p>
            <a:pPr algn="r"/>
            <a:endParaRPr lang="en-GB" sz="1600" dirty="0"/>
          </a:p>
        </p:txBody>
      </p:sp>
      <p:cxnSp>
        <p:nvCxnSpPr>
          <p:cNvPr id="12" name="Conector de Seta Reta 14">
            <a:extLst>
              <a:ext uri="{FF2B5EF4-FFF2-40B4-BE49-F238E27FC236}">
                <a16:creationId xmlns:a16="http://schemas.microsoft.com/office/drawing/2014/main" id="{0E897B54-2EC1-4628-8338-115CD1519251}"/>
              </a:ext>
            </a:extLst>
          </p:cNvPr>
          <p:cNvCxnSpPr>
            <a:cxnSpLocks/>
          </p:cNvCxnSpPr>
          <p:nvPr/>
        </p:nvCxnSpPr>
        <p:spPr>
          <a:xfrm>
            <a:off x="5902960" y="4978400"/>
            <a:ext cx="971750" cy="0"/>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ector de Seta Reta 14">
            <a:extLst>
              <a:ext uri="{FF2B5EF4-FFF2-40B4-BE49-F238E27FC236}">
                <a16:creationId xmlns:a16="http://schemas.microsoft.com/office/drawing/2014/main" id="{CE702A3A-E1CD-41A1-9FFA-D8CA27A4B055}"/>
              </a:ext>
            </a:extLst>
          </p:cNvPr>
          <p:cNvCxnSpPr>
            <a:cxnSpLocks/>
          </p:cNvCxnSpPr>
          <p:nvPr/>
        </p:nvCxnSpPr>
        <p:spPr>
          <a:xfrm>
            <a:off x="5902960" y="5120640"/>
            <a:ext cx="971750" cy="0"/>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443307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FBCB2A7-DE2F-48DD-ABB4-D83BF8D98940}"/>
              </a:ext>
            </a:extLst>
          </p:cNvPr>
          <p:cNvSpPr>
            <a:spLocks noGrp="1"/>
          </p:cNvSpPr>
          <p:nvPr>
            <p:ph type="title"/>
          </p:nvPr>
        </p:nvSpPr>
        <p:spPr/>
        <p:txBody>
          <a:bodyPr/>
          <a:lstStyle/>
          <a:p>
            <a:r>
              <a:rPr lang="en-GB" sz="3600" b="1" dirty="0"/>
              <a:t>Summary overview - Une</a:t>
            </a:r>
            <a:r>
              <a:rPr lang="en-GB" b="1" dirty="0"/>
              <a:t>mployment</a:t>
            </a:r>
            <a:br>
              <a:rPr lang="en-GB" sz="3600" b="1" dirty="0"/>
            </a:br>
            <a:r>
              <a:rPr lang="en-GB" sz="2800" dirty="0"/>
              <a:t>Unemployment by level of education</a:t>
            </a:r>
          </a:p>
        </p:txBody>
      </p:sp>
      <p:sp>
        <p:nvSpPr>
          <p:cNvPr id="10" name="CaixaDeTexto 9">
            <a:extLst>
              <a:ext uri="{FF2B5EF4-FFF2-40B4-BE49-F238E27FC236}">
                <a16:creationId xmlns:a16="http://schemas.microsoft.com/office/drawing/2014/main" id="{2B9172DA-59C1-459F-96E7-723260030614}"/>
              </a:ext>
            </a:extLst>
          </p:cNvPr>
          <p:cNvSpPr txBox="1"/>
          <p:nvPr/>
        </p:nvSpPr>
        <p:spPr>
          <a:xfrm>
            <a:off x="719958" y="5201443"/>
            <a:ext cx="10974202" cy="1569660"/>
          </a:xfrm>
          <a:prstGeom prst="rect">
            <a:avLst/>
          </a:prstGeom>
          <a:noFill/>
        </p:spPr>
        <p:txBody>
          <a:bodyPr wrap="square">
            <a:spAutoFit/>
          </a:bodyPr>
          <a:lstStyle/>
          <a:p>
            <a:pPr algn="l"/>
            <a:r>
              <a:rPr lang="en-GB" sz="1200" dirty="0">
                <a:solidFill>
                  <a:srgbClr val="230050"/>
                </a:solidFill>
              </a:rPr>
              <a:t>U</a:t>
            </a:r>
            <a:r>
              <a:rPr lang="en-GB" sz="1200" b="0" i="0" dirty="0">
                <a:solidFill>
                  <a:srgbClr val="000000"/>
                </a:solidFill>
                <a:effectLst/>
              </a:rPr>
              <a:t>nemployment with:</a:t>
            </a:r>
          </a:p>
          <a:p>
            <a:pPr marL="171450" indent="-171450" algn="l">
              <a:buFontTx/>
              <a:buChar char="-"/>
            </a:pPr>
            <a:r>
              <a:rPr lang="en-GB" sz="1200" b="0" i="0" dirty="0">
                <a:solidFill>
                  <a:srgbClr val="000000"/>
                </a:solidFill>
                <a:effectLst/>
              </a:rPr>
              <a:t>advanced education (% of labour force unemployed with advanced education/ % of total labour force with advanced education)</a:t>
            </a:r>
          </a:p>
          <a:p>
            <a:pPr marL="171450" indent="-171450">
              <a:buFontTx/>
              <a:buChar char="-"/>
            </a:pPr>
            <a:r>
              <a:rPr lang="en-GB" sz="1200" dirty="0">
                <a:solidFill>
                  <a:srgbClr val="000000"/>
                </a:solidFill>
              </a:rPr>
              <a:t>i</a:t>
            </a:r>
            <a:r>
              <a:rPr lang="en-GB" sz="1200" b="0" i="0" dirty="0">
                <a:solidFill>
                  <a:srgbClr val="000000"/>
                </a:solidFill>
                <a:effectLst/>
              </a:rPr>
              <a:t>ntermediate education (% of labour force unemployed with intermediate education/ % of total labour force with intermediate education)</a:t>
            </a:r>
          </a:p>
          <a:p>
            <a:pPr marL="171450" indent="-171450">
              <a:buFontTx/>
              <a:buChar char="-"/>
            </a:pPr>
            <a:r>
              <a:rPr lang="en-GB" sz="1200" dirty="0">
                <a:solidFill>
                  <a:srgbClr val="000000"/>
                </a:solidFill>
              </a:rPr>
              <a:t>basic</a:t>
            </a:r>
            <a:r>
              <a:rPr lang="en-GB" sz="1200" b="0" i="0" dirty="0">
                <a:solidFill>
                  <a:srgbClr val="000000"/>
                </a:solidFill>
                <a:effectLst/>
              </a:rPr>
              <a:t> education (% of labour force unemployed with basic education/ % of total labour force with basic education)</a:t>
            </a:r>
          </a:p>
          <a:p>
            <a:pPr marL="171450" indent="-171450" algn="l">
              <a:buFontTx/>
              <a:buChar char="-"/>
            </a:pPr>
            <a:endParaRPr lang="en-GB" sz="1200" b="0" i="0" dirty="0">
              <a:solidFill>
                <a:srgbClr val="000000"/>
              </a:solidFill>
              <a:effectLst/>
            </a:endParaRPr>
          </a:p>
          <a:p>
            <a:r>
              <a:rPr lang="en-GB" sz="1200" dirty="0"/>
              <a:t>* In India the unemployment rate for people with advanced education is higher than for those with intermediate and basic education. </a:t>
            </a:r>
          </a:p>
          <a:p>
            <a:r>
              <a:rPr lang="en-GB" sz="1200" dirty="0"/>
              <a:t>* There is no data for China. </a:t>
            </a:r>
          </a:p>
          <a:p>
            <a:endParaRPr lang="en-GB" sz="1200" dirty="0"/>
          </a:p>
        </p:txBody>
      </p:sp>
      <p:pic>
        <p:nvPicPr>
          <p:cNvPr id="1026" name="Picture 2">
            <a:extLst>
              <a:ext uri="{FF2B5EF4-FFF2-40B4-BE49-F238E27FC236}">
                <a16:creationId xmlns:a16="http://schemas.microsoft.com/office/drawing/2014/main" id="{46561A67-8BF4-4D0A-A656-386820DE54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3837" y="1343818"/>
            <a:ext cx="11744325" cy="3857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59668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FBCB2A7-DE2F-48DD-ABB4-D83BF8D98940}"/>
              </a:ext>
            </a:extLst>
          </p:cNvPr>
          <p:cNvSpPr>
            <a:spLocks noGrp="1"/>
          </p:cNvSpPr>
          <p:nvPr>
            <p:ph type="title"/>
          </p:nvPr>
        </p:nvSpPr>
        <p:spPr/>
        <p:txBody>
          <a:bodyPr/>
          <a:lstStyle/>
          <a:p>
            <a:r>
              <a:rPr lang="en-GB" sz="3600" b="1" dirty="0"/>
              <a:t>Summary overview - Une</a:t>
            </a:r>
            <a:r>
              <a:rPr lang="en-GB" b="1" dirty="0"/>
              <a:t>mployment</a:t>
            </a:r>
            <a:br>
              <a:rPr lang="en-GB" sz="3600" b="1" dirty="0"/>
            </a:br>
            <a:r>
              <a:rPr lang="en-GB" sz="2800" dirty="0"/>
              <a:t>Unemployment by gender</a:t>
            </a:r>
          </a:p>
        </p:txBody>
      </p:sp>
      <p:cxnSp>
        <p:nvCxnSpPr>
          <p:cNvPr id="21" name="Conector de Seta Reta 20">
            <a:extLst>
              <a:ext uri="{FF2B5EF4-FFF2-40B4-BE49-F238E27FC236}">
                <a16:creationId xmlns:a16="http://schemas.microsoft.com/office/drawing/2014/main" id="{B4036074-957E-4F27-924F-0B78112B794A}"/>
              </a:ext>
            </a:extLst>
          </p:cNvPr>
          <p:cNvCxnSpPr>
            <a:cxnSpLocks/>
          </p:cNvCxnSpPr>
          <p:nvPr/>
        </p:nvCxnSpPr>
        <p:spPr>
          <a:xfrm flipH="1" flipV="1">
            <a:off x="2448559" y="823885"/>
            <a:ext cx="274320" cy="282330"/>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074" name="Picture 2">
            <a:extLst>
              <a:ext uri="{FF2B5EF4-FFF2-40B4-BE49-F238E27FC236}">
                <a16:creationId xmlns:a16="http://schemas.microsoft.com/office/drawing/2014/main" id="{9E4D9D6B-6977-4A8E-9EE9-989178CE4F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4435" y="1199033"/>
            <a:ext cx="10896205" cy="564071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8385F64-4F72-452F-B728-88D3EED6668D}"/>
              </a:ext>
            </a:extLst>
          </p:cNvPr>
          <p:cNvSpPr txBox="1"/>
          <p:nvPr/>
        </p:nvSpPr>
        <p:spPr>
          <a:xfrm>
            <a:off x="6096000" y="4900753"/>
            <a:ext cx="5811520" cy="1938992"/>
          </a:xfrm>
          <a:prstGeom prst="rect">
            <a:avLst/>
          </a:prstGeom>
          <a:noFill/>
        </p:spPr>
        <p:txBody>
          <a:bodyPr wrap="square">
            <a:spAutoFit/>
          </a:bodyPr>
          <a:lstStyle/>
          <a:p>
            <a:pPr algn="l"/>
            <a:r>
              <a:rPr lang="en-GB" sz="1200" b="0" i="0" dirty="0">
                <a:solidFill>
                  <a:srgbClr val="000000"/>
                </a:solidFill>
                <a:effectLst/>
              </a:rPr>
              <a:t>There is more female unemployment than male unemployment in Brazil and in South Africa. </a:t>
            </a:r>
          </a:p>
          <a:p>
            <a:pPr algn="l"/>
            <a:endParaRPr lang="en-GB" sz="1200" b="0" i="0" dirty="0">
              <a:solidFill>
                <a:srgbClr val="000000"/>
              </a:solidFill>
              <a:effectLst/>
            </a:endParaRPr>
          </a:p>
          <a:p>
            <a:pPr algn="l"/>
            <a:r>
              <a:rPr lang="en-GB" sz="1200" b="0" i="0" dirty="0">
                <a:solidFill>
                  <a:srgbClr val="000000"/>
                </a:solidFill>
                <a:effectLst/>
              </a:rPr>
              <a:t>In China, there is more male unemployment. </a:t>
            </a:r>
          </a:p>
          <a:p>
            <a:pPr algn="l"/>
            <a:endParaRPr lang="en-GB" sz="1200" b="0" i="0" dirty="0">
              <a:solidFill>
                <a:srgbClr val="000000"/>
              </a:solidFill>
              <a:effectLst/>
            </a:endParaRPr>
          </a:p>
          <a:p>
            <a:pPr algn="l"/>
            <a:r>
              <a:rPr lang="en-GB" sz="1200" b="0" i="0" dirty="0">
                <a:solidFill>
                  <a:srgbClr val="000000"/>
                </a:solidFill>
                <a:effectLst/>
              </a:rPr>
              <a:t>The unemployment between genders in Russia occurs in a balanced way.</a:t>
            </a:r>
          </a:p>
          <a:p>
            <a:pPr algn="l"/>
            <a:r>
              <a:rPr lang="en-GB" sz="1200" b="0" i="0" dirty="0">
                <a:solidFill>
                  <a:srgbClr val="000000"/>
                </a:solidFill>
                <a:effectLst/>
              </a:rPr>
              <a:t>In India is relatively balanced for almost 10 years.</a:t>
            </a:r>
          </a:p>
          <a:p>
            <a:pPr algn="l"/>
            <a:endParaRPr lang="en-GB" sz="1200" b="0" i="0" dirty="0">
              <a:solidFill>
                <a:srgbClr val="000000"/>
              </a:solidFill>
              <a:effectLst/>
            </a:endParaRPr>
          </a:p>
          <a:p>
            <a:pPr algn="l"/>
            <a:r>
              <a:rPr lang="en-GB" sz="1200" b="0" i="0" dirty="0">
                <a:solidFill>
                  <a:srgbClr val="000000"/>
                </a:solidFill>
                <a:effectLst/>
              </a:rPr>
              <a:t>It is important to evaluate how is the proportion of the female labour force in relation to the total population in other countries (next slide).</a:t>
            </a:r>
          </a:p>
        </p:txBody>
      </p:sp>
      <p:sp>
        <p:nvSpPr>
          <p:cNvPr id="9" name="TextBox 8">
            <a:extLst>
              <a:ext uri="{FF2B5EF4-FFF2-40B4-BE49-F238E27FC236}">
                <a16:creationId xmlns:a16="http://schemas.microsoft.com/office/drawing/2014/main" id="{8D07CB8A-8022-479E-AF9E-5F45D97B1388}"/>
              </a:ext>
            </a:extLst>
          </p:cNvPr>
          <p:cNvSpPr txBox="1"/>
          <p:nvPr/>
        </p:nvSpPr>
        <p:spPr>
          <a:xfrm>
            <a:off x="8183881" y="2423625"/>
            <a:ext cx="3403204" cy="430887"/>
          </a:xfrm>
          <a:prstGeom prst="rect">
            <a:avLst/>
          </a:prstGeom>
          <a:noFill/>
        </p:spPr>
        <p:txBody>
          <a:bodyPr wrap="square">
            <a:spAutoFit/>
          </a:bodyPr>
          <a:lstStyle/>
          <a:p>
            <a:pPr algn="l">
              <a:buFont typeface="Arial" panose="020B0604020202020204" pitchFamily="34" charset="0"/>
              <a:buChar char="•"/>
            </a:pPr>
            <a:r>
              <a:rPr lang="en-GB" sz="1100" b="0" i="0" dirty="0">
                <a:solidFill>
                  <a:srgbClr val="000000"/>
                </a:solidFill>
                <a:effectLst/>
                <a:latin typeface="Helvetica Neue"/>
              </a:rPr>
              <a:t>male unemployment (% of male </a:t>
            </a:r>
            <a:r>
              <a:rPr lang="en-GB" sz="1100" b="0" i="0" dirty="0" err="1">
                <a:solidFill>
                  <a:srgbClr val="000000"/>
                </a:solidFill>
                <a:effectLst/>
                <a:latin typeface="Helvetica Neue"/>
              </a:rPr>
              <a:t>labor</a:t>
            </a:r>
            <a:r>
              <a:rPr lang="en-GB" sz="1100" b="0" i="0" dirty="0">
                <a:solidFill>
                  <a:srgbClr val="000000"/>
                </a:solidFill>
                <a:effectLst/>
                <a:latin typeface="Helvetica Neue"/>
              </a:rPr>
              <a:t> force)</a:t>
            </a:r>
          </a:p>
          <a:p>
            <a:pPr algn="l">
              <a:buFont typeface="Arial" panose="020B0604020202020204" pitchFamily="34" charset="0"/>
              <a:buChar char="•"/>
            </a:pPr>
            <a:r>
              <a:rPr lang="en-GB" sz="1100" b="0" i="0" dirty="0">
                <a:solidFill>
                  <a:srgbClr val="000000"/>
                </a:solidFill>
                <a:effectLst/>
                <a:latin typeface="Helvetica Neue"/>
              </a:rPr>
              <a:t>female unemployment (% of female </a:t>
            </a:r>
            <a:r>
              <a:rPr lang="en-GB" sz="1100" b="0" i="0" dirty="0" err="1">
                <a:solidFill>
                  <a:srgbClr val="000000"/>
                </a:solidFill>
                <a:effectLst/>
                <a:latin typeface="Helvetica Neue"/>
              </a:rPr>
              <a:t>labor</a:t>
            </a:r>
            <a:r>
              <a:rPr lang="en-GB" sz="1100" b="0" i="0" dirty="0">
                <a:solidFill>
                  <a:srgbClr val="000000"/>
                </a:solidFill>
                <a:effectLst/>
                <a:latin typeface="Helvetica Neue"/>
              </a:rPr>
              <a:t> force)</a:t>
            </a:r>
          </a:p>
        </p:txBody>
      </p:sp>
    </p:spTree>
    <p:extLst>
      <p:ext uri="{BB962C8B-B14F-4D97-AF65-F5344CB8AC3E}">
        <p14:creationId xmlns:p14="http://schemas.microsoft.com/office/powerpoint/2010/main" val="22432747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FBCB2A7-DE2F-48DD-ABB4-D83BF8D98940}"/>
              </a:ext>
            </a:extLst>
          </p:cNvPr>
          <p:cNvSpPr>
            <a:spLocks noGrp="1"/>
          </p:cNvSpPr>
          <p:nvPr>
            <p:ph type="title"/>
          </p:nvPr>
        </p:nvSpPr>
        <p:spPr/>
        <p:txBody>
          <a:bodyPr/>
          <a:lstStyle/>
          <a:p>
            <a:r>
              <a:rPr lang="en-GB" sz="3600" b="1" dirty="0"/>
              <a:t>Summary overview – Labour force</a:t>
            </a:r>
            <a:br>
              <a:rPr lang="en-GB" sz="3600" b="1" dirty="0"/>
            </a:br>
            <a:r>
              <a:rPr lang="en-GB" sz="2800" dirty="0"/>
              <a:t>Labour force participation rate by gender</a:t>
            </a:r>
          </a:p>
        </p:txBody>
      </p:sp>
      <p:sp>
        <p:nvSpPr>
          <p:cNvPr id="10" name="CaixaDeTexto 9">
            <a:extLst>
              <a:ext uri="{FF2B5EF4-FFF2-40B4-BE49-F238E27FC236}">
                <a16:creationId xmlns:a16="http://schemas.microsoft.com/office/drawing/2014/main" id="{2B9172DA-59C1-459F-96E7-723260030614}"/>
              </a:ext>
            </a:extLst>
          </p:cNvPr>
          <p:cNvSpPr txBox="1"/>
          <p:nvPr/>
        </p:nvSpPr>
        <p:spPr>
          <a:xfrm>
            <a:off x="6593840" y="4981846"/>
            <a:ext cx="5252720" cy="1754326"/>
          </a:xfrm>
          <a:prstGeom prst="rect">
            <a:avLst/>
          </a:prstGeom>
          <a:noFill/>
        </p:spPr>
        <p:txBody>
          <a:bodyPr wrap="square">
            <a:spAutoFit/>
          </a:bodyPr>
          <a:lstStyle/>
          <a:p>
            <a:r>
              <a:rPr lang="en-GB" sz="1200" dirty="0">
                <a:latin typeface="Noto Sans"/>
              </a:rPr>
              <a:t>lab_for_15_64_fem: (% of female population ages 15-64)  </a:t>
            </a:r>
          </a:p>
          <a:p>
            <a:r>
              <a:rPr lang="en-GB" sz="1200" dirty="0">
                <a:latin typeface="Noto Sans"/>
              </a:rPr>
              <a:t>lab_for_15_64_mal: (% of male population ages 15-64)  </a:t>
            </a:r>
          </a:p>
          <a:p>
            <a:r>
              <a:rPr lang="en-GB" sz="1200" dirty="0">
                <a:latin typeface="Noto Sans"/>
              </a:rPr>
              <a:t>lab_for_15_64: (% of population ages 15-64)  </a:t>
            </a:r>
          </a:p>
          <a:p>
            <a:endParaRPr lang="en-GB" sz="1200" dirty="0">
              <a:latin typeface="Noto Sans"/>
            </a:endParaRPr>
          </a:p>
          <a:p>
            <a:r>
              <a:rPr lang="en-GB" sz="1200" dirty="0">
                <a:latin typeface="Noto Sans"/>
              </a:rPr>
              <a:t>In India the percentage of female labour force is relative low compared to other countries. </a:t>
            </a:r>
          </a:p>
          <a:p>
            <a:endParaRPr lang="en-GB" sz="1200" dirty="0">
              <a:latin typeface="Noto Sans"/>
            </a:endParaRPr>
          </a:p>
          <a:p>
            <a:r>
              <a:rPr lang="en-GB" sz="1200" dirty="0">
                <a:latin typeface="Noto Sans"/>
              </a:rPr>
              <a:t>The percentage of female labour force in China and Russia is higher than Brazil and South Africa.</a:t>
            </a:r>
          </a:p>
        </p:txBody>
      </p:sp>
      <p:cxnSp>
        <p:nvCxnSpPr>
          <p:cNvPr id="21" name="Conector de Seta Reta 20">
            <a:extLst>
              <a:ext uri="{FF2B5EF4-FFF2-40B4-BE49-F238E27FC236}">
                <a16:creationId xmlns:a16="http://schemas.microsoft.com/office/drawing/2014/main" id="{B4036074-957E-4F27-924F-0B78112B794A}"/>
              </a:ext>
            </a:extLst>
          </p:cNvPr>
          <p:cNvCxnSpPr>
            <a:cxnSpLocks/>
          </p:cNvCxnSpPr>
          <p:nvPr/>
        </p:nvCxnSpPr>
        <p:spPr>
          <a:xfrm flipH="1" flipV="1">
            <a:off x="2448559" y="823885"/>
            <a:ext cx="274320" cy="282330"/>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2054" name="Picture 6">
            <a:extLst>
              <a:ext uri="{FF2B5EF4-FFF2-40B4-BE49-F238E27FC236}">
                <a16:creationId xmlns:a16="http://schemas.microsoft.com/office/drawing/2014/main" id="{18BD0D6D-D4FC-4860-B8DC-4D96497679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0081" y="1209324"/>
            <a:ext cx="10891837" cy="56622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56570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7">
            <a:extLst>
              <a:ext uri="{FF2B5EF4-FFF2-40B4-BE49-F238E27FC236}">
                <a16:creationId xmlns:a16="http://schemas.microsoft.com/office/drawing/2014/main" id="{1C799903-48D5-4A31-A1A2-541072D977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7" name="Freeform: Shape 9">
            <a:extLst>
              <a:ext uri="{FF2B5EF4-FFF2-40B4-BE49-F238E27FC236}">
                <a16:creationId xmlns:a16="http://schemas.microsoft.com/office/drawing/2014/main" id="{8EFFF109-FC58-4FD3-BE05-9775A1310F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8889" cy="6858000"/>
          </a:xfrm>
          <a:custGeom>
            <a:avLst/>
            <a:gdLst>
              <a:gd name="connsiteX0" fmla="*/ 0 w 4818889"/>
              <a:gd name="connsiteY0" fmla="*/ 0 h 6858000"/>
              <a:gd name="connsiteX1" fmla="*/ 3605911 w 4818889"/>
              <a:gd name="connsiteY1" fmla="*/ 0 h 6858000"/>
              <a:gd name="connsiteX2" fmla="*/ 3668894 w 4818889"/>
              <a:gd name="connsiteY2" fmla="*/ 69271 h 6858000"/>
              <a:gd name="connsiteX3" fmla="*/ 4818889 w 4818889"/>
              <a:gd name="connsiteY3" fmla="*/ 3429000 h 6858000"/>
              <a:gd name="connsiteX4" fmla="*/ 3668894 w 4818889"/>
              <a:gd name="connsiteY4" fmla="*/ 6788730 h 6858000"/>
              <a:gd name="connsiteX5" fmla="*/ 3605911 w 4818889"/>
              <a:gd name="connsiteY5" fmla="*/ 6858000 h 6858000"/>
              <a:gd name="connsiteX6" fmla="*/ 0 w 481888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8889" h="6858000">
                <a:moveTo>
                  <a:pt x="0" y="0"/>
                </a:moveTo>
                <a:lnTo>
                  <a:pt x="3605911" y="0"/>
                </a:lnTo>
                <a:lnTo>
                  <a:pt x="3668894" y="69271"/>
                </a:lnTo>
                <a:cubicBezTo>
                  <a:pt x="4379420" y="929100"/>
                  <a:pt x="4818889" y="2116944"/>
                  <a:pt x="4818889" y="3429000"/>
                </a:cubicBezTo>
                <a:cubicBezTo>
                  <a:pt x="4818889" y="4741056"/>
                  <a:pt x="4379420" y="5928900"/>
                  <a:pt x="3668894" y="6788730"/>
                </a:cubicBezTo>
                <a:lnTo>
                  <a:pt x="3605911" y="6858000"/>
                </a:lnTo>
                <a:lnTo>
                  <a:pt x="0" y="6858000"/>
                </a:lnTo>
                <a:close/>
              </a:path>
            </a:pathLst>
          </a:custGeom>
          <a:ln w="9525">
            <a:solidFill>
              <a:srgbClr val="E6E6E6"/>
            </a:solidFill>
          </a:ln>
          <a:effectLst>
            <a:outerShdw blurRad="508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8" name="Freeform: Shape 11">
            <a:extLst>
              <a:ext uri="{FF2B5EF4-FFF2-40B4-BE49-F238E27FC236}">
                <a16:creationId xmlns:a16="http://schemas.microsoft.com/office/drawing/2014/main" id="{E1B96AD6-92A9-4273-A62B-96A1C3E0BA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1477" cy="6858000"/>
          </a:xfrm>
          <a:custGeom>
            <a:avLst/>
            <a:gdLst>
              <a:gd name="connsiteX0" fmla="*/ 0 w 4811477"/>
              <a:gd name="connsiteY0" fmla="*/ 0 h 6858000"/>
              <a:gd name="connsiteX1" fmla="*/ 3598499 w 4811477"/>
              <a:gd name="connsiteY1" fmla="*/ 0 h 6858000"/>
              <a:gd name="connsiteX2" fmla="*/ 3661482 w 4811477"/>
              <a:gd name="connsiteY2" fmla="*/ 69271 h 6858000"/>
              <a:gd name="connsiteX3" fmla="*/ 4811477 w 4811477"/>
              <a:gd name="connsiteY3" fmla="*/ 3429000 h 6858000"/>
              <a:gd name="connsiteX4" fmla="*/ 3661482 w 4811477"/>
              <a:gd name="connsiteY4" fmla="*/ 6788730 h 6858000"/>
              <a:gd name="connsiteX5" fmla="*/ 3598499 w 4811477"/>
              <a:gd name="connsiteY5" fmla="*/ 6858000 h 6858000"/>
              <a:gd name="connsiteX6" fmla="*/ 0 w 481147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1477" h="6858000">
                <a:moveTo>
                  <a:pt x="0" y="0"/>
                </a:moveTo>
                <a:lnTo>
                  <a:pt x="3598499" y="0"/>
                </a:lnTo>
                <a:lnTo>
                  <a:pt x="3661482" y="69271"/>
                </a:lnTo>
                <a:cubicBezTo>
                  <a:pt x="4372008" y="929100"/>
                  <a:pt x="4811477" y="2116944"/>
                  <a:pt x="4811477" y="3429000"/>
                </a:cubicBezTo>
                <a:cubicBezTo>
                  <a:pt x="4811477" y="4741056"/>
                  <a:pt x="4372008" y="5928900"/>
                  <a:pt x="3661482" y="6788730"/>
                </a:cubicBezTo>
                <a:lnTo>
                  <a:pt x="3598499"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D931BC02-72B4-44F7-BD7A-3B698C9D98BD}"/>
              </a:ext>
            </a:extLst>
          </p:cNvPr>
          <p:cNvSpPr>
            <a:spLocks noGrp="1"/>
          </p:cNvSpPr>
          <p:nvPr>
            <p:ph type="title"/>
          </p:nvPr>
        </p:nvSpPr>
        <p:spPr>
          <a:xfrm>
            <a:off x="621792" y="1161288"/>
            <a:ext cx="3602736" cy="4526280"/>
          </a:xfrm>
        </p:spPr>
        <p:txBody>
          <a:bodyPr>
            <a:normAutofit/>
          </a:bodyPr>
          <a:lstStyle/>
          <a:p>
            <a:r>
              <a:rPr lang="en-US" sz="4000" dirty="0"/>
              <a:t>Goal</a:t>
            </a:r>
            <a:r>
              <a:rPr lang="pt-BR" sz="4000" dirty="0"/>
              <a:t> </a:t>
            </a:r>
            <a:r>
              <a:rPr lang="en-US" sz="4000" dirty="0"/>
              <a:t>and</a:t>
            </a:r>
            <a:r>
              <a:rPr lang="pt-BR" sz="4000" dirty="0"/>
              <a:t> </a:t>
            </a:r>
            <a:r>
              <a:rPr lang="en-US" sz="4000" dirty="0"/>
              <a:t>motivation</a:t>
            </a:r>
          </a:p>
        </p:txBody>
      </p:sp>
      <p:sp>
        <p:nvSpPr>
          <p:cNvPr id="29" name="Rectangle 13">
            <a:extLst>
              <a:ext uri="{FF2B5EF4-FFF2-40B4-BE49-F238E27FC236}">
                <a16:creationId xmlns:a16="http://schemas.microsoft.com/office/drawing/2014/main" id="{463EEC44-1BA3-44ED-81FC-A644B04B2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102049"/>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Espaço Reservado para Conteúdo 2">
            <a:extLst>
              <a:ext uri="{FF2B5EF4-FFF2-40B4-BE49-F238E27FC236}">
                <a16:creationId xmlns:a16="http://schemas.microsoft.com/office/drawing/2014/main" id="{B8CC25B7-67AC-41CF-8BA5-631BA0A57BC3}"/>
              </a:ext>
            </a:extLst>
          </p:cNvPr>
          <p:cNvSpPr>
            <a:spLocks noGrp="1"/>
          </p:cNvSpPr>
          <p:nvPr>
            <p:ph idx="1"/>
          </p:nvPr>
        </p:nvSpPr>
        <p:spPr>
          <a:xfrm>
            <a:off x="5312664" y="605737"/>
            <a:ext cx="6136059" cy="4992624"/>
          </a:xfrm>
          <a:noFill/>
        </p:spPr>
        <p:txBody>
          <a:bodyPr anchor="ctr">
            <a:normAutofit/>
          </a:bodyPr>
          <a:lstStyle/>
          <a:p>
            <a:pPr marL="0" indent="0">
              <a:buNone/>
            </a:pPr>
            <a:r>
              <a:rPr lang="en-US" sz="2000" dirty="0"/>
              <a:t>Analyze</a:t>
            </a:r>
            <a:r>
              <a:rPr lang="pt-BR" sz="2000" dirty="0"/>
              <a:t> </a:t>
            </a:r>
            <a:r>
              <a:rPr lang="en-US" sz="2000" dirty="0"/>
              <a:t>the</a:t>
            </a:r>
            <a:r>
              <a:rPr lang="pt-BR" sz="2000" dirty="0"/>
              <a:t> </a:t>
            </a:r>
            <a:r>
              <a:rPr lang="en-US" sz="2000" dirty="0"/>
              <a:t>unemployment</a:t>
            </a:r>
            <a:r>
              <a:rPr lang="pt-BR" sz="2000" dirty="0"/>
              <a:t> </a:t>
            </a:r>
            <a:r>
              <a:rPr lang="en-US" sz="2000" dirty="0"/>
              <a:t>and</a:t>
            </a:r>
            <a:r>
              <a:rPr lang="pt-BR" sz="2000" dirty="0"/>
              <a:t> </a:t>
            </a:r>
            <a:r>
              <a:rPr lang="en-US" sz="2000" dirty="0"/>
              <a:t>the</a:t>
            </a:r>
            <a:r>
              <a:rPr lang="pt-BR" sz="2000" dirty="0"/>
              <a:t> </a:t>
            </a:r>
            <a:r>
              <a:rPr lang="en-GB" sz="2000" dirty="0"/>
              <a:t>socio-economic indicators most related to it.</a:t>
            </a:r>
          </a:p>
          <a:p>
            <a:pPr marL="0" indent="0">
              <a:buNone/>
            </a:pPr>
            <a:endParaRPr lang="en-GB" sz="2000" dirty="0"/>
          </a:p>
          <a:p>
            <a:pPr marL="0" indent="0">
              <a:buNone/>
            </a:pPr>
            <a:r>
              <a:rPr lang="en-GB" sz="2000" dirty="0"/>
              <a:t>Make comparisons for different countries, understanding what are the differences in behaviour of this variable and which are the indicators more relevant in each country.</a:t>
            </a:r>
          </a:p>
        </p:txBody>
      </p:sp>
    </p:spTree>
    <p:extLst>
      <p:ext uri="{BB962C8B-B14F-4D97-AF65-F5344CB8AC3E}">
        <p14:creationId xmlns:p14="http://schemas.microsoft.com/office/powerpoint/2010/main" val="26421076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FBCB2A7-DE2F-48DD-ABB4-D83BF8D98940}"/>
              </a:ext>
            </a:extLst>
          </p:cNvPr>
          <p:cNvSpPr>
            <a:spLocks noGrp="1"/>
          </p:cNvSpPr>
          <p:nvPr>
            <p:ph type="title"/>
          </p:nvPr>
        </p:nvSpPr>
        <p:spPr/>
        <p:txBody>
          <a:bodyPr/>
          <a:lstStyle/>
          <a:p>
            <a:r>
              <a:rPr lang="en-GB" sz="3600" b="1" dirty="0"/>
              <a:t>Summary overview - Unemployment</a:t>
            </a:r>
            <a:br>
              <a:rPr lang="en-GB" sz="3600" b="1" dirty="0"/>
            </a:br>
            <a:r>
              <a:rPr lang="en-GB" sz="2800" dirty="0"/>
              <a:t>Unemployment by age</a:t>
            </a:r>
          </a:p>
        </p:txBody>
      </p:sp>
      <p:cxnSp>
        <p:nvCxnSpPr>
          <p:cNvPr id="21" name="Conector de Seta Reta 20">
            <a:extLst>
              <a:ext uri="{FF2B5EF4-FFF2-40B4-BE49-F238E27FC236}">
                <a16:creationId xmlns:a16="http://schemas.microsoft.com/office/drawing/2014/main" id="{B4036074-957E-4F27-924F-0B78112B794A}"/>
              </a:ext>
            </a:extLst>
          </p:cNvPr>
          <p:cNvCxnSpPr>
            <a:cxnSpLocks/>
          </p:cNvCxnSpPr>
          <p:nvPr/>
        </p:nvCxnSpPr>
        <p:spPr>
          <a:xfrm flipH="1" flipV="1">
            <a:off x="2448559" y="823885"/>
            <a:ext cx="274320" cy="282330"/>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08385F64-4F72-452F-B728-88D3EED6668D}"/>
              </a:ext>
            </a:extLst>
          </p:cNvPr>
          <p:cNvSpPr txBox="1"/>
          <p:nvPr/>
        </p:nvSpPr>
        <p:spPr>
          <a:xfrm>
            <a:off x="6309360" y="4961713"/>
            <a:ext cx="5811520" cy="276999"/>
          </a:xfrm>
          <a:prstGeom prst="rect">
            <a:avLst/>
          </a:prstGeom>
          <a:noFill/>
        </p:spPr>
        <p:txBody>
          <a:bodyPr wrap="square">
            <a:spAutoFit/>
          </a:bodyPr>
          <a:lstStyle/>
          <a:p>
            <a:pPr algn="l"/>
            <a:r>
              <a:rPr lang="en-GB" sz="1200" b="0" i="0" dirty="0">
                <a:solidFill>
                  <a:srgbClr val="000000"/>
                </a:solidFill>
                <a:effectLst/>
              </a:rPr>
              <a:t>The youth unemployment is above the unemployment rate in all BRICS countries.</a:t>
            </a:r>
          </a:p>
        </p:txBody>
      </p:sp>
      <p:pic>
        <p:nvPicPr>
          <p:cNvPr id="4102" name="Picture 6">
            <a:extLst>
              <a:ext uri="{FF2B5EF4-FFF2-40B4-BE49-F238E27FC236}">
                <a16:creationId xmlns:a16="http://schemas.microsoft.com/office/drawing/2014/main" id="{AA8A0234-1E45-4B94-9D9E-8C7532504C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231584"/>
            <a:ext cx="10896600" cy="56599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44266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FBCB2A7-DE2F-48DD-ABB4-D83BF8D98940}"/>
              </a:ext>
            </a:extLst>
          </p:cNvPr>
          <p:cNvSpPr>
            <a:spLocks noGrp="1"/>
          </p:cNvSpPr>
          <p:nvPr>
            <p:ph type="title"/>
          </p:nvPr>
        </p:nvSpPr>
        <p:spPr/>
        <p:txBody>
          <a:bodyPr/>
          <a:lstStyle/>
          <a:p>
            <a:r>
              <a:rPr lang="en-GB" sz="3600" b="1" dirty="0"/>
              <a:t>Summary overview - Labour force</a:t>
            </a:r>
            <a:br>
              <a:rPr lang="en-GB" sz="3600" b="1" dirty="0"/>
            </a:br>
            <a:r>
              <a:rPr lang="en-GB" sz="2800" dirty="0"/>
              <a:t>Labour force participation rate by age</a:t>
            </a:r>
          </a:p>
        </p:txBody>
      </p:sp>
      <p:sp>
        <p:nvSpPr>
          <p:cNvPr id="10" name="CaixaDeTexto 9">
            <a:extLst>
              <a:ext uri="{FF2B5EF4-FFF2-40B4-BE49-F238E27FC236}">
                <a16:creationId xmlns:a16="http://schemas.microsoft.com/office/drawing/2014/main" id="{2B9172DA-59C1-459F-96E7-723260030614}"/>
              </a:ext>
            </a:extLst>
          </p:cNvPr>
          <p:cNvSpPr txBox="1"/>
          <p:nvPr/>
        </p:nvSpPr>
        <p:spPr>
          <a:xfrm>
            <a:off x="6563360" y="5050020"/>
            <a:ext cx="5252720" cy="1200329"/>
          </a:xfrm>
          <a:prstGeom prst="rect">
            <a:avLst/>
          </a:prstGeom>
          <a:noFill/>
        </p:spPr>
        <p:txBody>
          <a:bodyPr wrap="square">
            <a:spAutoFit/>
          </a:bodyPr>
          <a:lstStyle/>
          <a:p>
            <a:r>
              <a:rPr lang="en-GB" sz="1200" dirty="0">
                <a:latin typeface="Noto Sans"/>
              </a:rPr>
              <a:t>LFPR(%) = Labour force/Working-age population x 100</a:t>
            </a:r>
          </a:p>
          <a:p>
            <a:r>
              <a:rPr lang="en-GB" sz="1200" dirty="0">
                <a:latin typeface="Noto Sans"/>
              </a:rPr>
              <a:t>Labour force = Persons employed + persons unemployed</a:t>
            </a:r>
          </a:p>
          <a:p>
            <a:endParaRPr lang="en-GB" sz="1200" dirty="0">
              <a:latin typeface="Noto Sans"/>
            </a:endParaRPr>
          </a:p>
          <a:p>
            <a:r>
              <a:rPr lang="en-GB" sz="1200" dirty="0">
                <a:latin typeface="Noto Sans"/>
              </a:rPr>
              <a:t>Comments: </a:t>
            </a:r>
          </a:p>
          <a:p>
            <a:r>
              <a:rPr lang="en-GB" sz="1200" dirty="0">
                <a:latin typeface="Noto Sans"/>
              </a:rPr>
              <a:t>* In all BRICS countries the percentage of total </a:t>
            </a:r>
            <a:r>
              <a:rPr lang="en-GB" sz="1200" dirty="0" err="1">
                <a:latin typeface="Noto Sans"/>
              </a:rPr>
              <a:t>labor</a:t>
            </a:r>
            <a:r>
              <a:rPr lang="en-GB" sz="1200" dirty="0">
                <a:latin typeface="Noto Sans"/>
              </a:rPr>
              <a:t> force ages 15-24 has significantly decreased in the last 30 years.</a:t>
            </a:r>
          </a:p>
        </p:txBody>
      </p:sp>
      <p:cxnSp>
        <p:nvCxnSpPr>
          <p:cNvPr id="21" name="Conector de Seta Reta 20">
            <a:extLst>
              <a:ext uri="{FF2B5EF4-FFF2-40B4-BE49-F238E27FC236}">
                <a16:creationId xmlns:a16="http://schemas.microsoft.com/office/drawing/2014/main" id="{B4036074-957E-4F27-924F-0B78112B794A}"/>
              </a:ext>
            </a:extLst>
          </p:cNvPr>
          <p:cNvCxnSpPr>
            <a:cxnSpLocks/>
          </p:cNvCxnSpPr>
          <p:nvPr/>
        </p:nvCxnSpPr>
        <p:spPr>
          <a:xfrm flipH="1" flipV="1">
            <a:off x="2448559" y="823885"/>
            <a:ext cx="274320" cy="282330"/>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6146" name="Picture 2">
            <a:extLst>
              <a:ext uri="{FF2B5EF4-FFF2-40B4-BE49-F238E27FC236}">
                <a16:creationId xmlns:a16="http://schemas.microsoft.com/office/drawing/2014/main" id="{8404DC9B-664B-499A-AEDB-0A8C772BEA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8235" y="1207815"/>
            <a:ext cx="10835529" cy="55485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64767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10">
            <a:extLst>
              <a:ext uri="{FF2B5EF4-FFF2-40B4-BE49-F238E27FC236}">
                <a16:creationId xmlns:a16="http://schemas.microsoft.com/office/drawing/2014/main" id="{246A0A77-90F4-404E-B071-267CC605B0AF}"/>
              </a:ext>
            </a:extLst>
          </p:cNvPr>
          <p:cNvSpPr>
            <a:spLocks noGrp="1"/>
          </p:cNvSpPr>
          <p:nvPr>
            <p:ph idx="1"/>
          </p:nvPr>
        </p:nvSpPr>
        <p:spPr/>
        <p:txBody>
          <a:bodyPr/>
          <a:lstStyle/>
          <a:p>
            <a:endParaRPr lang="en-GB" dirty="0"/>
          </a:p>
          <a:p>
            <a:endParaRPr lang="en-GB" dirty="0"/>
          </a:p>
          <a:p>
            <a:endParaRPr lang="en-GB" dirty="0"/>
          </a:p>
          <a:p>
            <a:endParaRPr lang="en-GB" dirty="0"/>
          </a:p>
          <a:p>
            <a:pPr marL="0" indent="0">
              <a:buNone/>
            </a:pPr>
            <a:r>
              <a:rPr lang="en-GB" dirty="0"/>
              <a:t>         </a:t>
            </a:r>
          </a:p>
          <a:p>
            <a:pPr marL="0" indent="0">
              <a:buNone/>
            </a:pPr>
            <a:r>
              <a:rPr lang="en-GB" sz="2400" b="1" dirty="0"/>
              <a:t>      </a:t>
            </a:r>
            <a:r>
              <a:rPr lang="en-GB" sz="2400" b="1" dirty="0">
                <a:solidFill>
                  <a:schemeClr val="bg1">
                    <a:lumMod val="50000"/>
                  </a:schemeClr>
                </a:solidFill>
              </a:rPr>
              <a:t>Summary overview</a:t>
            </a:r>
            <a:r>
              <a:rPr lang="en-GB" sz="2400" b="1" dirty="0"/>
              <a:t>	Correlations</a:t>
            </a:r>
            <a:r>
              <a:rPr lang="en-GB" sz="2400" b="1" dirty="0">
                <a:solidFill>
                  <a:schemeClr val="bg1">
                    <a:lumMod val="50000"/>
                  </a:schemeClr>
                </a:solidFill>
              </a:rPr>
              <a:t>	     Best features	Regression</a:t>
            </a:r>
          </a:p>
          <a:p>
            <a:pPr marL="0" indent="0">
              <a:buNone/>
            </a:pPr>
            <a:r>
              <a:rPr lang="en-GB" b="1" dirty="0"/>
              <a:t>	</a:t>
            </a:r>
            <a:r>
              <a:rPr lang="en-GB" sz="2800" b="1" dirty="0"/>
              <a:t>		 	 </a:t>
            </a:r>
            <a:endParaRPr lang="en-GB" dirty="0"/>
          </a:p>
        </p:txBody>
      </p:sp>
      <p:sp>
        <p:nvSpPr>
          <p:cNvPr id="2" name="Title 1">
            <a:extLst>
              <a:ext uri="{FF2B5EF4-FFF2-40B4-BE49-F238E27FC236}">
                <a16:creationId xmlns:a16="http://schemas.microsoft.com/office/drawing/2014/main" id="{AB4AAD6C-CB6C-49B9-B57E-50920923E212}"/>
              </a:ext>
            </a:extLst>
          </p:cNvPr>
          <p:cNvSpPr>
            <a:spLocks noGrp="1"/>
          </p:cNvSpPr>
          <p:nvPr>
            <p:ph type="title"/>
          </p:nvPr>
        </p:nvSpPr>
        <p:spPr/>
        <p:txBody>
          <a:bodyPr/>
          <a:lstStyle/>
          <a:p>
            <a:r>
              <a:rPr lang="en-GB"/>
              <a:t>Data Analyses</a:t>
            </a:r>
            <a:endParaRPr lang="en-GB" dirty="0"/>
          </a:p>
        </p:txBody>
      </p:sp>
      <p:sp>
        <p:nvSpPr>
          <p:cNvPr id="5" name="Rectangle 4" descr="Sala de aula">
            <a:extLst>
              <a:ext uri="{FF2B5EF4-FFF2-40B4-BE49-F238E27FC236}">
                <a16:creationId xmlns:a16="http://schemas.microsoft.com/office/drawing/2014/main" id="{1DFD1E50-E84A-4BB6-AB58-28821AFC567C}"/>
              </a:ext>
            </a:extLst>
          </p:cNvPr>
          <p:cNvSpPr/>
          <p:nvPr/>
        </p:nvSpPr>
        <p:spPr>
          <a:xfrm>
            <a:off x="2037949" y="2876837"/>
            <a:ext cx="1051760" cy="1051760"/>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7" name="Rectangle 6" descr="Estatísticas">
            <a:extLst>
              <a:ext uri="{FF2B5EF4-FFF2-40B4-BE49-F238E27FC236}">
                <a16:creationId xmlns:a16="http://schemas.microsoft.com/office/drawing/2014/main" id="{C5E8D19B-7C5E-4149-B285-F38F9B79724D}"/>
              </a:ext>
            </a:extLst>
          </p:cNvPr>
          <p:cNvSpPr/>
          <p:nvPr/>
        </p:nvSpPr>
        <p:spPr>
          <a:xfrm>
            <a:off x="9234370" y="2773680"/>
            <a:ext cx="1210109" cy="1154917"/>
          </a:xfrm>
          <a:prstGeom prst="rect">
            <a:avLst/>
          </a:prstGeom>
          <a: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a:lstStyle/>
          <a:p>
            <a:endParaRPr lang="en-GB">
              <a:solidFill>
                <a:schemeClr val="bg1">
                  <a:lumMod val="50000"/>
                </a:schemeClr>
              </a:solidFill>
            </a:endParaRPr>
          </a:p>
        </p:txBody>
      </p:sp>
      <p:pic>
        <p:nvPicPr>
          <p:cNvPr id="15" name="Graphic 14" descr="Linear Graph with solid fill">
            <a:extLst>
              <a:ext uri="{FF2B5EF4-FFF2-40B4-BE49-F238E27FC236}">
                <a16:creationId xmlns:a16="http://schemas.microsoft.com/office/drawing/2014/main" id="{67C306BF-FF21-4026-8F8A-72D5E73B6F0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765040" y="2834440"/>
            <a:ext cx="1051760" cy="1051760"/>
          </a:xfrm>
          <a:prstGeom prst="rect">
            <a:avLst/>
          </a:prstGeom>
        </p:spPr>
      </p:pic>
      <p:pic>
        <p:nvPicPr>
          <p:cNvPr id="24" name="Graphic 23" descr="Bullseye with solid fill">
            <a:extLst>
              <a:ext uri="{FF2B5EF4-FFF2-40B4-BE49-F238E27FC236}">
                <a16:creationId xmlns:a16="http://schemas.microsoft.com/office/drawing/2014/main" id="{EC9990B5-BE5D-496C-8310-5E797FCE2D98}"/>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057690" y="2834440"/>
            <a:ext cx="1051760" cy="1051760"/>
          </a:xfrm>
          <a:prstGeom prst="rect">
            <a:avLst/>
          </a:prstGeom>
        </p:spPr>
      </p:pic>
    </p:spTree>
    <p:extLst>
      <p:ext uri="{BB962C8B-B14F-4D97-AF65-F5344CB8AC3E}">
        <p14:creationId xmlns:p14="http://schemas.microsoft.com/office/powerpoint/2010/main" val="3685227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2DE0100-B5CB-408D-B899-78F085E5B919}"/>
              </a:ext>
            </a:extLst>
          </p:cNvPr>
          <p:cNvSpPr>
            <a:spLocks noGrp="1"/>
          </p:cNvSpPr>
          <p:nvPr>
            <p:ph type="title"/>
          </p:nvPr>
        </p:nvSpPr>
        <p:spPr/>
        <p:txBody>
          <a:bodyPr>
            <a:normAutofit/>
          </a:bodyPr>
          <a:lstStyle/>
          <a:p>
            <a:pPr marL="0" indent="0">
              <a:buNone/>
            </a:pPr>
            <a:r>
              <a:rPr lang="en-GB" b="1" dirty="0"/>
              <a:t>Interesting correlations between indicators - BRAZIL</a:t>
            </a:r>
          </a:p>
        </p:txBody>
      </p:sp>
      <p:pic>
        <p:nvPicPr>
          <p:cNvPr id="16386" name="Picture 2">
            <a:extLst>
              <a:ext uri="{FF2B5EF4-FFF2-40B4-BE49-F238E27FC236}">
                <a16:creationId xmlns:a16="http://schemas.microsoft.com/office/drawing/2014/main" id="{6BB5AAC5-03B8-416A-96ED-2595524A71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2755" y="4045899"/>
            <a:ext cx="3667125" cy="2676525"/>
          </a:xfrm>
          <a:prstGeom prst="rect">
            <a:avLst/>
          </a:prstGeom>
          <a:noFill/>
          <a:extLst>
            <a:ext uri="{909E8E84-426E-40DD-AFC4-6F175D3DCCD1}">
              <a14:hiddenFill xmlns:a14="http://schemas.microsoft.com/office/drawing/2010/main">
                <a:solidFill>
                  <a:srgbClr val="FFFFFF"/>
                </a:solidFill>
              </a14:hiddenFill>
            </a:ext>
          </a:extLst>
        </p:spPr>
      </p:pic>
      <p:pic>
        <p:nvPicPr>
          <p:cNvPr id="16388" name="Picture 4">
            <a:extLst>
              <a:ext uri="{FF2B5EF4-FFF2-40B4-BE49-F238E27FC236}">
                <a16:creationId xmlns:a16="http://schemas.microsoft.com/office/drawing/2014/main" id="{7EF2F6AD-E989-48E4-A0E0-4A7730D71F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32681" y="1296035"/>
            <a:ext cx="3667125" cy="2676525"/>
          </a:xfrm>
          <a:prstGeom prst="rect">
            <a:avLst/>
          </a:prstGeom>
          <a:noFill/>
          <a:extLst>
            <a:ext uri="{909E8E84-426E-40DD-AFC4-6F175D3DCCD1}">
              <a14:hiddenFill xmlns:a14="http://schemas.microsoft.com/office/drawing/2010/main">
                <a:solidFill>
                  <a:srgbClr val="FFFFFF"/>
                </a:solidFill>
              </a14:hiddenFill>
            </a:ext>
          </a:extLst>
        </p:spPr>
      </p:pic>
      <p:pic>
        <p:nvPicPr>
          <p:cNvPr id="16390" name="Picture 6">
            <a:extLst>
              <a:ext uri="{FF2B5EF4-FFF2-40B4-BE49-F238E27FC236}">
                <a16:creationId xmlns:a16="http://schemas.microsoft.com/office/drawing/2014/main" id="{A3BFB9F9-DB86-44DD-A02D-52C8B93684C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81284" y="1296034"/>
            <a:ext cx="3667125" cy="2676525"/>
          </a:xfrm>
          <a:prstGeom prst="rect">
            <a:avLst/>
          </a:prstGeom>
          <a:noFill/>
          <a:extLst>
            <a:ext uri="{909E8E84-426E-40DD-AFC4-6F175D3DCCD1}">
              <a14:hiddenFill xmlns:a14="http://schemas.microsoft.com/office/drawing/2010/main">
                <a:solidFill>
                  <a:srgbClr val="FFFFFF"/>
                </a:solidFill>
              </a14:hiddenFill>
            </a:ext>
          </a:extLst>
        </p:spPr>
      </p:pic>
      <p:pic>
        <p:nvPicPr>
          <p:cNvPr id="13314" name="Picture 2">
            <a:extLst>
              <a:ext uri="{FF2B5EF4-FFF2-40B4-BE49-F238E27FC236}">
                <a16:creationId xmlns:a16="http://schemas.microsoft.com/office/drawing/2014/main" id="{80CEB8B8-6EA7-4206-8A58-F0EABF85723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01677" y="4045899"/>
            <a:ext cx="3667125" cy="267652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a:extLst>
              <a:ext uri="{FF2B5EF4-FFF2-40B4-BE49-F238E27FC236}">
                <a16:creationId xmlns:a16="http://schemas.microsoft.com/office/drawing/2014/main" id="{55A74681-2165-4694-9F1D-C3B73635F76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82767" y="4045899"/>
            <a:ext cx="3667125" cy="2676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29861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2DE0100-B5CB-408D-B899-78F085E5B919}"/>
              </a:ext>
            </a:extLst>
          </p:cNvPr>
          <p:cNvSpPr>
            <a:spLocks noGrp="1"/>
          </p:cNvSpPr>
          <p:nvPr>
            <p:ph type="title"/>
          </p:nvPr>
        </p:nvSpPr>
        <p:spPr/>
        <p:txBody>
          <a:bodyPr>
            <a:normAutofit/>
          </a:bodyPr>
          <a:lstStyle/>
          <a:p>
            <a:pPr marL="0" indent="0">
              <a:buNone/>
            </a:pPr>
            <a:r>
              <a:rPr lang="en-GB" b="1" dirty="0"/>
              <a:t>Interesting correlations between indicators - CHINA</a:t>
            </a:r>
          </a:p>
        </p:txBody>
      </p:sp>
      <p:pic>
        <p:nvPicPr>
          <p:cNvPr id="6148" name="Picture 4">
            <a:extLst>
              <a:ext uri="{FF2B5EF4-FFF2-40B4-BE49-F238E27FC236}">
                <a16:creationId xmlns:a16="http://schemas.microsoft.com/office/drawing/2014/main" id="{5BA58432-5E1F-45E5-B042-587EC455CFA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55109" y="1356517"/>
            <a:ext cx="3705225" cy="2676525"/>
          </a:xfrm>
          <a:prstGeom prst="rect">
            <a:avLst/>
          </a:prstGeom>
          <a:noFill/>
          <a:extLst>
            <a:ext uri="{909E8E84-426E-40DD-AFC4-6F175D3DCCD1}">
              <a14:hiddenFill xmlns:a14="http://schemas.microsoft.com/office/drawing/2010/main">
                <a:solidFill>
                  <a:srgbClr val="FFFFFF"/>
                </a:solidFill>
              </a14:hiddenFill>
            </a:ext>
          </a:extLst>
        </p:spPr>
      </p:pic>
      <p:pic>
        <p:nvPicPr>
          <p:cNvPr id="6172" name="Picture 28">
            <a:extLst>
              <a:ext uri="{FF2B5EF4-FFF2-40B4-BE49-F238E27FC236}">
                <a16:creationId xmlns:a16="http://schemas.microsoft.com/office/drawing/2014/main" id="{B93AC346-BDB4-478B-A607-A0C15A63EB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55109" y="4033041"/>
            <a:ext cx="3705225" cy="2676525"/>
          </a:xfrm>
          <a:prstGeom prst="rect">
            <a:avLst/>
          </a:prstGeom>
          <a:noFill/>
          <a:extLst>
            <a:ext uri="{909E8E84-426E-40DD-AFC4-6F175D3DCCD1}">
              <a14:hiddenFill xmlns:a14="http://schemas.microsoft.com/office/drawing/2010/main">
                <a:solidFill>
                  <a:srgbClr val="FFFFFF"/>
                </a:solidFill>
              </a14:hiddenFill>
            </a:ext>
          </a:extLst>
        </p:spPr>
      </p:pic>
      <p:pic>
        <p:nvPicPr>
          <p:cNvPr id="6180" name="Picture 36">
            <a:extLst>
              <a:ext uri="{FF2B5EF4-FFF2-40B4-BE49-F238E27FC236}">
                <a16:creationId xmlns:a16="http://schemas.microsoft.com/office/drawing/2014/main" id="{F134074C-473D-48A5-B846-E9EC6948490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1607" y="4033041"/>
            <a:ext cx="3810000" cy="2676525"/>
          </a:xfrm>
          <a:prstGeom prst="rect">
            <a:avLst/>
          </a:prstGeom>
          <a:noFill/>
          <a:extLst>
            <a:ext uri="{909E8E84-426E-40DD-AFC4-6F175D3DCCD1}">
              <a14:hiddenFill xmlns:a14="http://schemas.microsoft.com/office/drawing/2010/main">
                <a:solidFill>
                  <a:srgbClr val="FFFFFF"/>
                </a:solidFill>
              </a14:hiddenFill>
            </a:ext>
          </a:extLst>
        </p:spPr>
      </p:pic>
      <p:pic>
        <p:nvPicPr>
          <p:cNvPr id="6188" name="Picture 44">
            <a:extLst>
              <a:ext uri="{FF2B5EF4-FFF2-40B4-BE49-F238E27FC236}">
                <a16:creationId xmlns:a16="http://schemas.microsoft.com/office/drawing/2014/main" id="{E1ADD59E-A72C-4932-9FAF-38E4037818C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1607" y="1356517"/>
            <a:ext cx="3705225" cy="2676525"/>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30">
            <a:extLst>
              <a:ext uri="{FF2B5EF4-FFF2-40B4-BE49-F238E27FC236}">
                <a16:creationId xmlns:a16="http://schemas.microsoft.com/office/drawing/2014/main" id="{02B35BEA-A05B-4D9F-9083-EDBE4122E50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68611" y="1356517"/>
            <a:ext cx="3705225" cy="2676525"/>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32">
            <a:extLst>
              <a:ext uri="{FF2B5EF4-FFF2-40B4-BE49-F238E27FC236}">
                <a16:creationId xmlns:a16="http://schemas.microsoft.com/office/drawing/2014/main" id="{02CFE6BB-9E68-43A3-9782-5302713009D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968611" y="4033041"/>
            <a:ext cx="3743325" cy="2676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93976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2DE0100-B5CB-408D-B899-78F085E5B919}"/>
              </a:ext>
            </a:extLst>
          </p:cNvPr>
          <p:cNvSpPr>
            <a:spLocks noGrp="1"/>
          </p:cNvSpPr>
          <p:nvPr>
            <p:ph type="title"/>
          </p:nvPr>
        </p:nvSpPr>
        <p:spPr/>
        <p:txBody>
          <a:bodyPr>
            <a:normAutofit/>
          </a:bodyPr>
          <a:lstStyle/>
          <a:p>
            <a:pPr marL="0" indent="0">
              <a:buNone/>
            </a:pPr>
            <a:r>
              <a:rPr lang="en-GB" b="1" dirty="0"/>
              <a:t>Interesting correlations between indicators - CHINA</a:t>
            </a:r>
          </a:p>
        </p:txBody>
      </p:sp>
      <p:pic>
        <p:nvPicPr>
          <p:cNvPr id="6146" name="Picture 2">
            <a:extLst>
              <a:ext uri="{FF2B5EF4-FFF2-40B4-BE49-F238E27FC236}">
                <a16:creationId xmlns:a16="http://schemas.microsoft.com/office/drawing/2014/main" id="{081D188F-AE51-4FDC-B130-D8F502C95C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3881" y="1234133"/>
            <a:ext cx="3705225" cy="2676525"/>
          </a:xfrm>
          <a:prstGeom prst="rect">
            <a:avLst/>
          </a:prstGeom>
          <a:noFill/>
          <a:extLst>
            <a:ext uri="{909E8E84-426E-40DD-AFC4-6F175D3DCCD1}">
              <a14:hiddenFill xmlns:a14="http://schemas.microsoft.com/office/drawing/2010/main">
                <a:solidFill>
                  <a:srgbClr val="FFFFFF"/>
                </a:solidFill>
              </a14:hiddenFill>
            </a:ext>
          </a:extLst>
        </p:spPr>
      </p:pic>
      <p:pic>
        <p:nvPicPr>
          <p:cNvPr id="6170" name="Picture 26">
            <a:extLst>
              <a:ext uri="{FF2B5EF4-FFF2-40B4-BE49-F238E27FC236}">
                <a16:creationId xmlns:a16="http://schemas.microsoft.com/office/drawing/2014/main" id="{34FB6BEB-D7B0-4A1D-AC3D-8FA838F73D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68166" y="1234133"/>
            <a:ext cx="3705225" cy="2676525"/>
          </a:xfrm>
          <a:prstGeom prst="rect">
            <a:avLst/>
          </a:prstGeom>
          <a:noFill/>
          <a:extLst>
            <a:ext uri="{909E8E84-426E-40DD-AFC4-6F175D3DCCD1}">
              <a14:hiddenFill xmlns:a14="http://schemas.microsoft.com/office/drawing/2010/main">
                <a:solidFill>
                  <a:srgbClr val="FFFFFF"/>
                </a:solidFill>
              </a14:hiddenFill>
            </a:ext>
          </a:extLst>
        </p:spPr>
      </p:pic>
      <p:pic>
        <p:nvPicPr>
          <p:cNvPr id="6178" name="Picture 34">
            <a:extLst>
              <a:ext uri="{FF2B5EF4-FFF2-40B4-BE49-F238E27FC236}">
                <a16:creationId xmlns:a16="http://schemas.microsoft.com/office/drawing/2014/main" id="{B1EF2436-3DE2-4741-8BBE-280F6ED1FE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51024" y="1234133"/>
            <a:ext cx="3705225" cy="267652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6">
            <a:extLst>
              <a:ext uri="{FF2B5EF4-FFF2-40B4-BE49-F238E27FC236}">
                <a16:creationId xmlns:a16="http://schemas.microsoft.com/office/drawing/2014/main" id="{E1A84517-2599-40D2-A31E-571AC53C816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7206" y="3982957"/>
            <a:ext cx="3771900" cy="267652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2">
            <a:extLst>
              <a:ext uri="{FF2B5EF4-FFF2-40B4-BE49-F238E27FC236}">
                <a16:creationId xmlns:a16="http://schemas.microsoft.com/office/drawing/2014/main" id="{751ADAEC-C652-4B34-88DF-00C3559DBB9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51024" y="3982957"/>
            <a:ext cx="3705225" cy="2676525"/>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8">
            <a:extLst>
              <a:ext uri="{FF2B5EF4-FFF2-40B4-BE49-F238E27FC236}">
                <a16:creationId xmlns:a16="http://schemas.microsoft.com/office/drawing/2014/main" id="{5F2C831E-2269-4245-9E95-AD6977A20DD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011016" y="3982957"/>
            <a:ext cx="3762375" cy="2676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00567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2DE0100-B5CB-408D-B899-78F085E5B919}"/>
              </a:ext>
            </a:extLst>
          </p:cNvPr>
          <p:cNvSpPr>
            <a:spLocks noGrp="1"/>
          </p:cNvSpPr>
          <p:nvPr>
            <p:ph type="title"/>
          </p:nvPr>
        </p:nvSpPr>
        <p:spPr/>
        <p:txBody>
          <a:bodyPr>
            <a:normAutofit/>
          </a:bodyPr>
          <a:lstStyle/>
          <a:p>
            <a:pPr marL="0" indent="0">
              <a:buNone/>
            </a:pPr>
            <a:r>
              <a:rPr lang="en-GB" b="1" dirty="0"/>
              <a:t>Interesting correlations between indicators - CHINA</a:t>
            </a:r>
          </a:p>
        </p:txBody>
      </p:sp>
      <p:pic>
        <p:nvPicPr>
          <p:cNvPr id="6154" name="Picture 10">
            <a:extLst>
              <a:ext uri="{FF2B5EF4-FFF2-40B4-BE49-F238E27FC236}">
                <a16:creationId xmlns:a16="http://schemas.microsoft.com/office/drawing/2014/main" id="{E07AA454-5045-42E1-A8BE-E5B4A71565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26180" y="1272698"/>
            <a:ext cx="3705225" cy="2676525"/>
          </a:xfrm>
          <a:prstGeom prst="rect">
            <a:avLst/>
          </a:prstGeom>
          <a:noFill/>
          <a:extLst>
            <a:ext uri="{909E8E84-426E-40DD-AFC4-6F175D3DCCD1}">
              <a14:hiddenFill xmlns:a14="http://schemas.microsoft.com/office/drawing/2010/main">
                <a:solidFill>
                  <a:srgbClr val="FFFFFF"/>
                </a:solidFill>
              </a14:hiddenFill>
            </a:ext>
          </a:extLst>
        </p:spPr>
      </p:pic>
      <p:pic>
        <p:nvPicPr>
          <p:cNvPr id="6160" name="Picture 16">
            <a:extLst>
              <a:ext uri="{FF2B5EF4-FFF2-40B4-BE49-F238E27FC236}">
                <a16:creationId xmlns:a16="http://schemas.microsoft.com/office/drawing/2014/main" id="{A6CE7E39-1040-44EC-999D-106BD1D1A5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2059" y="1262378"/>
            <a:ext cx="3714750" cy="267652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38">
            <a:extLst>
              <a:ext uri="{FF2B5EF4-FFF2-40B4-BE49-F238E27FC236}">
                <a16:creationId xmlns:a16="http://schemas.microsoft.com/office/drawing/2014/main" id="{8AA9D91B-C59C-4776-B581-6C779A58DF1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2059" y="3946683"/>
            <a:ext cx="3705225" cy="267652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0">
            <a:extLst>
              <a:ext uri="{FF2B5EF4-FFF2-40B4-BE49-F238E27FC236}">
                <a16:creationId xmlns:a16="http://schemas.microsoft.com/office/drawing/2014/main" id="{7C19F781-F20D-4969-BE6A-AD69357C119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37434" y="3946683"/>
            <a:ext cx="3705225" cy="267652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2">
            <a:extLst>
              <a:ext uri="{FF2B5EF4-FFF2-40B4-BE49-F238E27FC236}">
                <a16:creationId xmlns:a16="http://schemas.microsoft.com/office/drawing/2014/main" id="{438B52A8-C65C-45FA-A669-2E87DDC7493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26180" y="3946683"/>
            <a:ext cx="3762375" cy="267652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0">
            <a:extLst>
              <a:ext uri="{FF2B5EF4-FFF2-40B4-BE49-F238E27FC236}">
                <a16:creationId xmlns:a16="http://schemas.microsoft.com/office/drawing/2014/main" id="{80B1329F-27C7-4794-9CCC-000191CC51F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937434" y="1303098"/>
            <a:ext cx="3705225" cy="2676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57374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2DE0100-B5CB-408D-B899-78F085E5B919}"/>
              </a:ext>
            </a:extLst>
          </p:cNvPr>
          <p:cNvSpPr>
            <a:spLocks noGrp="1"/>
          </p:cNvSpPr>
          <p:nvPr>
            <p:ph type="title"/>
          </p:nvPr>
        </p:nvSpPr>
        <p:spPr/>
        <p:txBody>
          <a:bodyPr>
            <a:normAutofit/>
          </a:bodyPr>
          <a:lstStyle/>
          <a:p>
            <a:pPr marL="0" indent="0">
              <a:buNone/>
            </a:pPr>
            <a:r>
              <a:rPr lang="en-GB" b="1" dirty="0"/>
              <a:t>Interesting correlations between indicators - INDIA</a:t>
            </a:r>
          </a:p>
        </p:txBody>
      </p:sp>
      <p:pic>
        <p:nvPicPr>
          <p:cNvPr id="7" name="Picture 2">
            <a:extLst>
              <a:ext uri="{FF2B5EF4-FFF2-40B4-BE49-F238E27FC236}">
                <a16:creationId xmlns:a16="http://schemas.microsoft.com/office/drawing/2014/main" id="{6E91E333-1D6F-44DF-A230-FD40DC0906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1628" y="4000183"/>
            <a:ext cx="3771900" cy="2676525"/>
          </a:xfrm>
          <a:prstGeom prst="rect">
            <a:avLst/>
          </a:prstGeom>
          <a:noFill/>
          <a:extLst>
            <a:ext uri="{909E8E84-426E-40DD-AFC4-6F175D3DCCD1}">
              <a14:hiddenFill xmlns:a14="http://schemas.microsoft.com/office/drawing/2010/main">
                <a:solidFill>
                  <a:srgbClr val="FFFFFF"/>
                </a:solidFill>
              </a14:hiddenFill>
            </a:ext>
          </a:extLst>
        </p:spPr>
      </p:pic>
      <p:pic>
        <p:nvPicPr>
          <p:cNvPr id="8194" name="Picture 2">
            <a:extLst>
              <a:ext uri="{FF2B5EF4-FFF2-40B4-BE49-F238E27FC236}">
                <a16:creationId xmlns:a16="http://schemas.microsoft.com/office/drawing/2014/main" id="{683B8FA0-804C-4842-8F4A-ACFCBB41C1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1628" y="1201737"/>
            <a:ext cx="3705225" cy="2676525"/>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a:extLst>
              <a:ext uri="{FF2B5EF4-FFF2-40B4-BE49-F238E27FC236}">
                <a16:creationId xmlns:a16="http://schemas.microsoft.com/office/drawing/2014/main" id="{A35C780F-20A7-4EDC-97CA-70B120B5F5C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60055" y="1201737"/>
            <a:ext cx="3705225" cy="2676525"/>
          </a:xfrm>
          <a:prstGeom prst="rect">
            <a:avLst/>
          </a:prstGeom>
          <a:noFill/>
          <a:extLst>
            <a:ext uri="{909E8E84-426E-40DD-AFC4-6F175D3DCCD1}">
              <a14:hiddenFill xmlns:a14="http://schemas.microsoft.com/office/drawing/2010/main">
                <a:solidFill>
                  <a:srgbClr val="FFFFFF"/>
                </a:solidFill>
              </a14:hiddenFill>
            </a:ext>
          </a:extLst>
        </p:spPr>
      </p:pic>
      <p:pic>
        <p:nvPicPr>
          <p:cNvPr id="8200" name="Picture 8">
            <a:extLst>
              <a:ext uri="{FF2B5EF4-FFF2-40B4-BE49-F238E27FC236}">
                <a16:creationId xmlns:a16="http://schemas.microsoft.com/office/drawing/2014/main" id="{E28376FA-21AC-437D-8322-B17568C13AC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90842" y="1201737"/>
            <a:ext cx="3705225" cy="2676525"/>
          </a:xfrm>
          <a:prstGeom prst="rect">
            <a:avLst/>
          </a:prstGeom>
          <a:noFill/>
          <a:extLst>
            <a:ext uri="{909E8E84-426E-40DD-AFC4-6F175D3DCCD1}">
              <a14:hiddenFill xmlns:a14="http://schemas.microsoft.com/office/drawing/2010/main">
                <a:solidFill>
                  <a:srgbClr val="FFFFFF"/>
                </a:solidFill>
              </a14:hiddenFill>
            </a:ext>
          </a:extLst>
        </p:spPr>
      </p:pic>
      <p:pic>
        <p:nvPicPr>
          <p:cNvPr id="8202" name="Picture 10">
            <a:extLst>
              <a:ext uri="{FF2B5EF4-FFF2-40B4-BE49-F238E27FC236}">
                <a16:creationId xmlns:a16="http://schemas.microsoft.com/office/drawing/2014/main" id="{23DE3A73-C9F9-4E13-A806-562F5663539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43387" y="4000183"/>
            <a:ext cx="3705225" cy="267652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a:extLst>
              <a:ext uri="{FF2B5EF4-FFF2-40B4-BE49-F238E27FC236}">
                <a16:creationId xmlns:a16="http://schemas.microsoft.com/office/drawing/2014/main" id="{D8C452E4-7AF0-4555-B17B-812ED762A68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098472" y="4000182"/>
            <a:ext cx="3771900" cy="2676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45608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2DE0100-B5CB-408D-B899-78F085E5B919}"/>
              </a:ext>
            </a:extLst>
          </p:cNvPr>
          <p:cNvSpPr>
            <a:spLocks noGrp="1"/>
          </p:cNvSpPr>
          <p:nvPr>
            <p:ph type="title"/>
          </p:nvPr>
        </p:nvSpPr>
        <p:spPr/>
        <p:txBody>
          <a:bodyPr>
            <a:normAutofit/>
          </a:bodyPr>
          <a:lstStyle/>
          <a:p>
            <a:pPr marL="0" indent="0">
              <a:buNone/>
            </a:pPr>
            <a:r>
              <a:rPr lang="en-GB" b="1" dirty="0"/>
              <a:t>Interesting correlations between indicators - RUSSIA</a:t>
            </a:r>
          </a:p>
        </p:txBody>
      </p:sp>
      <p:pic>
        <p:nvPicPr>
          <p:cNvPr id="4" name="Picture 12">
            <a:extLst>
              <a:ext uri="{FF2B5EF4-FFF2-40B4-BE49-F238E27FC236}">
                <a16:creationId xmlns:a16="http://schemas.microsoft.com/office/drawing/2014/main" id="{B42D8BBF-1849-40BA-8B56-ABA1D31C73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4340" y="1280317"/>
            <a:ext cx="3667125" cy="267652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a:extLst>
              <a:ext uri="{FF2B5EF4-FFF2-40B4-BE49-F238E27FC236}">
                <a16:creationId xmlns:a16="http://schemas.microsoft.com/office/drawing/2014/main" id="{67E7E36B-58E7-4A43-9C7C-94C53CCAE9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06572" y="1280317"/>
            <a:ext cx="3743325" cy="267652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a:extLst>
              <a:ext uri="{FF2B5EF4-FFF2-40B4-BE49-F238E27FC236}">
                <a16:creationId xmlns:a16="http://schemas.microsoft.com/office/drawing/2014/main" id="{B2F992FC-98F0-4CAE-A015-E5FFE6465D3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4815" y="3956842"/>
            <a:ext cx="3676650" cy="267652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0">
            <a:extLst>
              <a:ext uri="{FF2B5EF4-FFF2-40B4-BE49-F238E27FC236}">
                <a16:creationId xmlns:a16="http://schemas.microsoft.com/office/drawing/2014/main" id="{AC945CA6-8898-4B73-889D-9BC4544D0E8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49897" y="1280317"/>
            <a:ext cx="3705225" cy="267652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a:extLst>
              <a:ext uri="{FF2B5EF4-FFF2-40B4-BE49-F238E27FC236}">
                <a16:creationId xmlns:a16="http://schemas.microsoft.com/office/drawing/2014/main" id="{B52D129E-A976-4F78-AD5A-3A217A6A310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62437" y="4041300"/>
            <a:ext cx="3667125" cy="267652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8">
            <a:extLst>
              <a:ext uri="{FF2B5EF4-FFF2-40B4-BE49-F238E27FC236}">
                <a16:creationId xmlns:a16="http://schemas.microsoft.com/office/drawing/2014/main" id="{45AE82DF-3C91-45D8-95C4-2202ADC96E1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174036" y="4041300"/>
            <a:ext cx="3667125" cy="267652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E5620F0E-027E-44F6-9B1B-825A6865A323}"/>
              </a:ext>
            </a:extLst>
          </p:cNvPr>
          <p:cNvSpPr txBox="1"/>
          <p:nvPr/>
        </p:nvSpPr>
        <p:spPr>
          <a:xfrm>
            <a:off x="4724400" y="6461760"/>
            <a:ext cx="1798320" cy="246221"/>
          </a:xfrm>
          <a:prstGeom prst="rect">
            <a:avLst/>
          </a:prstGeom>
          <a:noFill/>
        </p:spPr>
        <p:txBody>
          <a:bodyPr wrap="square" rtlCol="0">
            <a:spAutoFit/>
          </a:bodyPr>
          <a:lstStyle/>
          <a:p>
            <a:r>
              <a:rPr lang="en-GB" sz="1000" dirty="0"/>
              <a:t>Labour force</a:t>
            </a:r>
          </a:p>
        </p:txBody>
      </p:sp>
      <p:sp>
        <p:nvSpPr>
          <p:cNvPr id="13" name="TextBox 12">
            <a:extLst>
              <a:ext uri="{FF2B5EF4-FFF2-40B4-BE49-F238E27FC236}">
                <a16:creationId xmlns:a16="http://schemas.microsoft.com/office/drawing/2014/main" id="{2BA42A70-788A-4862-8F7D-2EDD5B4D9F51}"/>
              </a:ext>
            </a:extLst>
          </p:cNvPr>
          <p:cNvSpPr txBox="1"/>
          <p:nvPr/>
        </p:nvSpPr>
        <p:spPr>
          <a:xfrm>
            <a:off x="8625840" y="6473985"/>
            <a:ext cx="1798320" cy="261610"/>
          </a:xfrm>
          <a:prstGeom prst="rect">
            <a:avLst/>
          </a:prstGeom>
          <a:noFill/>
        </p:spPr>
        <p:txBody>
          <a:bodyPr wrap="square" rtlCol="0">
            <a:spAutoFit/>
          </a:bodyPr>
          <a:lstStyle/>
          <a:p>
            <a:r>
              <a:rPr lang="en-GB" sz="1050" dirty="0"/>
              <a:t>Labour force</a:t>
            </a:r>
          </a:p>
        </p:txBody>
      </p:sp>
    </p:spTree>
    <p:extLst>
      <p:ext uri="{BB962C8B-B14F-4D97-AF65-F5344CB8AC3E}">
        <p14:creationId xmlns:p14="http://schemas.microsoft.com/office/powerpoint/2010/main" val="355581254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FC4C4C-5ED1-4661-96D3-AECE3D2BA8C4}"/>
              </a:ext>
            </a:extLst>
          </p:cNvPr>
          <p:cNvSpPr>
            <a:spLocks noGrp="1"/>
          </p:cNvSpPr>
          <p:nvPr>
            <p:ph type="title"/>
          </p:nvPr>
        </p:nvSpPr>
        <p:spPr/>
        <p:txBody>
          <a:bodyPr/>
          <a:lstStyle/>
          <a:p>
            <a:r>
              <a:rPr lang="en-GB" b="1" dirty="0"/>
              <a:t>Interesting correlations between indicators – South Africa</a:t>
            </a:r>
            <a:endParaRPr lang="en-GB" dirty="0"/>
          </a:p>
        </p:txBody>
      </p:sp>
      <p:pic>
        <p:nvPicPr>
          <p:cNvPr id="5124" name="Picture 4">
            <a:extLst>
              <a:ext uri="{FF2B5EF4-FFF2-40B4-BE49-F238E27FC236}">
                <a16:creationId xmlns:a16="http://schemas.microsoft.com/office/drawing/2014/main" id="{F0143034-12E4-49DE-A3B5-B4551F7366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5313" y="4089876"/>
            <a:ext cx="3667125" cy="2676525"/>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a:extLst>
              <a:ext uri="{FF2B5EF4-FFF2-40B4-BE49-F238E27FC236}">
                <a16:creationId xmlns:a16="http://schemas.microsoft.com/office/drawing/2014/main" id="{1E5B61AD-A58D-45B1-A640-E8A73FD30F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77061" y="1343817"/>
            <a:ext cx="3667125" cy="2676525"/>
          </a:xfrm>
          <a:prstGeom prst="rect">
            <a:avLst/>
          </a:prstGeom>
          <a:noFill/>
          <a:extLst>
            <a:ext uri="{909E8E84-426E-40DD-AFC4-6F175D3DCCD1}">
              <a14:hiddenFill xmlns:a14="http://schemas.microsoft.com/office/drawing/2010/main">
                <a:solidFill>
                  <a:srgbClr val="FFFFFF"/>
                </a:solidFill>
              </a14:hiddenFill>
            </a:ext>
          </a:extLst>
        </p:spPr>
      </p:pic>
      <p:pic>
        <p:nvPicPr>
          <p:cNvPr id="5130" name="Picture 10">
            <a:extLst>
              <a:ext uri="{FF2B5EF4-FFF2-40B4-BE49-F238E27FC236}">
                <a16:creationId xmlns:a16="http://schemas.microsoft.com/office/drawing/2014/main" id="{3E5B7C21-DA5C-4946-931D-70533E5B05F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79459" y="4089876"/>
            <a:ext cx="3667125" cy="2676525"/>
          </a:xfrm>
          <a:prstGeom prst="rect">
            <a:avLst/>
          </a:prstGeom>
          <a:noFill/>
          <a:extLst>
            <a:ext uri="{909E8E84-426E-40DD-AFC4-6F175D3DCCD1}">
              <a14:hiddenFill xmlns:a14="http://schemas.microsoft.com/office/drawing/2010/main">
                <a:solidFill>
                  <a:srgbClr val="FFFFFF"/>
                </a:solidFill>
              </a14:hiddenFill>
            </a:ext>
          </a:extLst>
        </p:spPr>
      </p:pic>
      <p:pic>
        <p:nvPicPr>
          <p:cNvPr id="5132" name="Picture 12">
            <a:extLst>
              <a:ext uri="{FF2B5EF4-FFF2-40B4-BE49-F238E27FC236}">
                <a16:creationId xmlns:a16="http://schemas.microsoft.com/office/drawing/2014/main" id="{A9F2D7C1-915B-47C7-A8E9-145ED7E00F9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79459" y="1343817"/>
            <a:ext cx="3667125" cy="2676525"/>
          </a:xfrm>
          <a:prstGeom prst="rect">
            <a:avLst/>
          </a:prstGeom>
          <a:noFill/>
          <a:extLst>
            <a:ext uri="{909E8E84-426E-40DD-AFC4-6F175D3DCCD1}">
              <a14:hiddenFill xmlns:a14="http://schemas.microsoft.com/office/drawing/2010/main">
                <a:solidFill>
                  <a:srgbClr val="FFFFFF"/>
                </a:solidFill>
              </a14:hiddenFill>
            </a:ext>
          </a:extLst>
        </p:spPr>
      </p:pic>
      <p:pic>
        <p:nvPicPr>
          <p:cNvPr id="5138" name="Picture 18">
            <a:extLst>
              <a:ext uri="{FF2B5EF4-FFF2-40B4-BE49-F238E27FC236}">
                <a16:creationId xmlns:a16="http://schemas.microsoft.com/office/drawing/2014/main" id="{D7E429C7-35FB-4513-80EE-BCD52C5FE45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4664" y="1343817"/>
            <a:ext cx="3667125" cy="2676525"/>
          </a:xfrm>
          <a:prstGeom prst="rect">
            <a:avLst/>
          </a:prstGeom>
          <a:noFill/>
          <a:extLst>
            <a:ext uri="{909E8E84-426E-40DD-AFC4-6F175D3DCCD1}">
              <a14:hiddenFill xmlns:a14="http://schemas.microsoft.com/office/drawing/2010/main">
                <a:solidFill>
                  <a:srgbClr val="FFFFFF"/>
                </a:solidFill>
              </a14:hiddenFill>
            </a:ext>
          </a:extLst>
        </p:spPr>
      </p:pic>
      <p:pic>
        <p:nvPicPr>
          <p:cNvPr id="17410" name="Picture 2">
            <a:extLst>
              <a:ext uri="{FF2B5EF4-FFF2-40B4-BE49-F238E27FC236}">
                <a16:creationId xmlns:a16="http://schemas.microsoft.com/office/drawing/2014/main" id="{8A770A85-C95E-41D9-949D-E6E40955EF5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37386" y="4089876"/>
            <a:ext cx="3667125" cy="2676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05853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1AAF8FA-8BDA-46B7-AF8F-38D84DAADCA8}"/>
              </a:ext>
            </a:extLst>
          </p:cNvPr>
          <p:cNvSpPr>
            <a:spLocks noGrp="1"/>
          </p:cNvSpPr>
          <p:nvPr>
            <p:ph type="title"/>
          </p:nvPr>
        </p:nvSpPr>
        <p:spPr/>
        <p:txBody>
          <a:bodyPr/>
          <a:lstStyle/>
          <a:p>
            <a:r>
              <a:rPr lang="pt-BR" dirty="0" err="1"/>
              <a:t>Dataset</a:t>
            </a:r>
            <a:endParaRPr lang="en-GB" dirty="0"/>
          </a:p>
        </p:txBody>
      </p:sp>
      <p:sp>
        <p:nvSpPr>
          <p:cNvPr id="3" name="Espaço Reservado para Conteúdo 2">
            <a:extLst>
              <a:ext uri="{FF2B5EF4-FFF2-40B4-BE49-F238E27FC236}">
                <a16:creationId xmlns:a16="http://schemas.microsoft.com/office/drawing/2014/main" id="{BE9F7ABD-A7A1-49D9-A9DD-414BD928238C}"/>
              </a:ext>
            </a:extLst>
          </p:cNvPr>
          <p:cNvSpPr>
            <a:spLocks noGrp="1"/>
          </p:cNvSpPr>
          <p:nvPr>
            <p:ph idx="1"/>
          </p:nvPr>
        </p:nvSpPr>
        <p:spPr>
          <a:xfrm>
            <a:off x="720969" y="1343818"/>
            <a:ext cx="10515600" cy="4833145"/>
          </a:xfrm>
        </p:spPr>
        <p:txBody>
          <a:bodyPr>
            <a:normAutofit fontScale="92500" lnSpcReduction="20000"/>
          </a:bodyPr>
          <a:lstStyle/>
          <a:p>
            <a:r>
              <a:rPr lang="en-GB" b="1" i="0" dirty="0">
                <a:effectLst/>
                <a:latin typeface="zeitung"/>
              </a:rPr>
              <a:t>BRICS World Bank Indicators </a:t>
            </a:r>
            <a:r>
              <a:rPr lang="en-GB" sz="1800" dirty="0">
                <a:solidFill>
                  <a:srgbClr val="202122"/>
                </a:solidFill>
                <a:latin typeface="Arial" panose="020B0604020202020204" pitchFamily="34" charset="0"/>
              </a:rPr>
              <a:t>(https://www.kaggle.com/docstein/brics-world-bank-indicators)</a:t>
            </a:r>
          </a:p>
          <a:p>
            <a:endParaRPr lang="en-GB" b="1" i="0" dirty="0">
              <a:effectLst/>
              <a:latin typeface="zeitung"/>
            </a:endParaRPr>
          </a:p>
          <a:p>
            <a:r>
              <a:rPr lang="en-GB" sz="2800" b="1" i="0" dirty="0">
                <a:solidFill>
                  <a:srgbClr val="202122"/>
                </a:solidFill>
                <a:effectLst/>
                <a:latin typeface="Arial" panose="020B0604020202020204" pitchFamily="34" charset="0"/>
              </a:rPr>
              <a:t>BRICS</a:t>
            </a:r>
            <a:r>
              <a:rPr lang="en-GB" sz="2800" b="0" i="0" dirty="0">
                <a:solidFill>
                  <a:srgbClr val="202122"/>
                </a:solidFill>
                <a:effectLst/>
                <a:latin typeface="Arial" panose="020B0604020202020204" pitchFamily="34" charset="0"/>
              </a:rPr>
              <a:t> </a:t>
            </a:r>
            <a:r>
              <a:rPr lang="en-GB" sz="2800" dirty="0"/>
              <a:t>is the acronym coined to associate five major emerging national economies: Brazil, Russia, India, China and South Africa.</a:t>
            </a:r>
          </a:p>
          <a:p>
            <a:endParaRPr lang="en-GB" b="1" i="0" dirty="0">
              <a:effectLst/>
              <a:latin typeface="zeitung"/>
            </a:endParaRPr>
          </a:p>
          <a:p>
            <a:r>
              <a:rPr lang="en-GB" dirty="0">
                <a:solidFill>
                  <a:srgbClr val="0070C0"/>
                </a:solidFill>
                <a:latin typeface="Inter"/>
              </a:rPr>
              <a:t>Indicators</a:t>
            </a:r>
          </a:p>
          <a:p>
            <a:pPr lvl="1"/>
            <a:r>
              <a:rPr lang="en-GB" dirty="0">
                <a:solidFill>
                  <a:srgbClr val="202122"/>
                </a:solidFill>
                <a:latin typeface="Arial" panose="020B0604020202020204" pitchFamily="34" charset="0"/>
              </a:rPr>
              <a:t>Economy</a:t>
            </a:r>
          </a:p>
          <a:p>
            <a:pPr lvl="1"/>
            <a:r>
              <a:rPr lang="en-GB" dirty="0">
                <a:solidFill>
                  <a:srgbClr val="202122"/>
                </a:solidFill>
                <a:latin typeface="Arial" panose="020B0604020202020204" pitchFamily="34" charset="0"/>
              </a:rPr>
              <a:t>Education and Environment</a:t>
            </a:r>
          </a:p>
          <a:p>
            <a:pPr lvl="1"/>
            <a:r>
              <a:rPr lang="en-GB" dirty="0">
                <a:solidFill>
                  <a:srgbClr val="202122"/>
                </a:solidFill>
                <a:latin typeface="Arial" panose="020B0604020202020204" pitchFamily="34" charset="0"/>
              </a:rPr>
              <a:t>Health and Poverty </a:t>
            </a:r>
          </a:p>
          <a:p>
            <a:pPr lvl="1"/>
            <a:r>
              <a:rPr lang="en-GB" dirty="0" err="1">
                <a:solidFill>
                  <a:srgbClr val="202122"/>
                </a:solidFill>
                <a:latin typeface="Arial" panose="020B0604020202020204" pitchFamily="34" charset="0"/>
              </a:rPr>
              <a:t>PublicSector_Indicators</a:t>
            </a:r>
            <a:endParaRPr lang="en-GB" dirty="0">
              <a:solidFill>
                <a:srgbClr val="202122"/>
              </a:solidFill>
              <a:latin typeface="Arial" panose="020B0604020202020204" pitchFamily="34" charset="0"/>
            </a:endParaRPr>
          </a:p>
          <a:p>
            <a:pPr marL="457200" lvl="1" indent="0">
              <a:buNone/>
            </a:pPr>
            <a:endParaRPr lang="en-GB" dirty="0">
              <a:solidFill>
                <a:srgbClr val="202122"/>
              </a:solidFill>
              <a:latin typeface="Arial" panose="020B0604020202020204" pitchFamily="34" charset="0"/>
            </a:endParaRPr>
          </a:p>
          <a:p>
            <a:r>
              <a:rPr lang="en-GB" dirty="0">
                <a:solidFill>
                  <a:srgbClr val="0070C0"/>
                </a:solidFill>
                <a:latin typeface="Inter"/>
              </a:rPr>
              <a:t>World Development Indicators</a:t>
            </a:r>
          </a:p>
          <a:p>
            <a:pPr marL="0" indent="0">
              <a:buNone/>
            </a:pPr>
            <a:r>
              <a:rPr lang="en-GB" sz="1800" dirty="0">
                <a:solidFill>
                  <a:srgbClr val="202122"/>
                </a:solidFill>
                <a:latin typeface="Arial" panose="020B0604020202020204" pitchFamily="34" charset="0"/>
              </a:rPr>
              <a:t>       (</a:t>
            </a:r>
            <a:r>
              <a:rPr lang="en-GB" sz="1800" dirty="0">
                <a:solidFill>
                  <a:srgbClr val="202122"/>
                </a:solidFill>
                <a:latin typeface="Arial" panose="020B0604020202020204" pitchFamily="34" charset="0"/>
                <a:hlinkClick r:id="rId3"/>
              </a:rPr>
              <a:t>https://databank.worldbank.org</a:t>
            </a:r>
            <a:r>
              <a:rPr lang="en-GB" sz="1800" dirty="0">
                <a:solidFill>
                  <a:srgbClr val="202122"/>
                </a:solidFill>
                <a:latin typeface="Arial" panose="020B0604020202020204" pitchFamily="34" charset="0"/>
              </a:rPr>
              <a:t>)</a:t>
            </a:r>
          </a:p>
          <a:p>
            <a:pPr marL="0" indent="0">
              <a:buNone/>
            </a:pPr>
            <a:endParaRPr lang="en-GB" sz="1800" dirty="0">
              <a:solidFill>
                <a:srgbClr val="202122"/>
              </a:solidFill>
              <a:latin typeface="Arial" panose="020B0604020202020204" pitchFamily="34" charset="0"/>
            </a:endParaRPr>
          </a:p>
          <a:p>
            <a:pPr marL="0" indent="0">
              <a:buNone/>
            </a:pPr>
            <a:endParaRPr lang="en-GB" sz="1800" dirty="0">
              <a:solidFill>
                <a:srgbClr val="202122"/>
              </a:solidFill>
              <a:latin typeface="Arial" panose="020B0604020202020204" pitchFamily="34" charset="0"/>
            </a:endParaRPr>
          </a:p>
          <a:p>
            <a:pPr lvl="1"/>
            <a:endParaRPr lang="en-GB" dirty="0">
              <a:solidFill>
                <a:srgbClr val="202122"/>
              </a:solidFill>
              <a:latin typeface="Arial" panose="020B0604020202020204" pitchFamily="34" charset="0"/>
            </a:endParaRPr>
          </a:p>
          <a:p>
            <a:pPr marL="0" indent="0">
              <a:buNone/>
            </a:pPr>
            <a:endParaRPr lang="en-GB" dirty="0">
              <a:solidFill>
                <a:srgbClr val="202122"/>
              </a:solidFill>
              <a:latin typeface="Arial" panose="020B0604020202020204" pitchFamily="34" charset="0"/>
            </a:endParaRPr>
          </a:p>
          <a:p>
            <a:endParaRPr lang="en-GB" dirty="0"/>
          </a:p>
        </p:txBody>
      </p:sp>
      <p:pic>
        <p:nvPicPr>
          <p:cNvPr id="4" name="Imagem 3">
            <a:extLst>
              <a:ext uri="{FF2B5EF4-FFF2-40B4-BE49-F238E27FC236}">
                <a16:creationId xmlns:a16="http://schemas.microsoft.com/office/drawing/2014/main" id="{973F41E6-D0B4-4B65-8F2C-5675092F8428}"/>
              </a:ext>
            </a:extLst>
          </p:cNvPr>
          <p:cNvPicPr>
            <a:picLocks noChangeAspect="1"/>
          </p:cNvPicPr>
          <p:nvPr/>
        </p:nvPicPr>
        <p:blipFill rotWithShape="1">
          <a:blip r:embed="rId4"/>
          <a:srcRect t="12137" r="42596" b="36239"/>
          <a:stretch/>
        </p:blipFill>
        <p:spPr>
          <a:xfrm>
            <a:off x="4999892" y="3114352"/>
            <a:ext cx="6998677" cy="3540370"/>
          </a:xfrm>
          <a:prstGeom prst="rect">
            <a:avLst/>
          </a:prstGeom>
        </p:spPr>
      </p:pic>
    </p:spTree>
    <p:extLst>
      <p:ext uri="{BB962C8B-B14F-4D97-AF65-F5344CB8AC3E}">
        <p14:creationId xmlns:p14="http://schemas.microsoft.com/office/powerpoint/2010/main" val="180362606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FC4C4C-5ED1-4661-96D3-AECE3D2BA8C4}"/>
              </a:ext>
            </a:extLst>
          </p:cNvPr>
          <p:cNvSpPr>
            <a:spLocks noGrp="1"/>
          </p:cNvSpPr>
          <p:nvPr>
            <p:ph type="title"/>
          </p:nvPr>
        </p:nvSpPr>
        <p:spPr/>
        <p:txBody>
          <a:bodyPr/>
          <a:lstStyle/>
          <a:p>
            <a:r>
              <a:rPr lang="en-GB" b="1" dirty="0"/>
              <a:t>Interesting correlations between indicators – South Africa</a:t>
            </a:r>
            <a:endParaRPr lang="en-GB" dirty="0"/>
          </a:p>
        </p:txBody>
      </p:sp>
      <p:pic>
        <p:nvPicPr>
          <p:cNvPr id="5122" name="Picture 2">
            <a:extLst>
              <a:ext uri="{FF2B5EF4-FFF2-40B4-BE49-F238E27FC236}">
                <a16:creationId xmlns:a16="http://schemas.microsoft.com/office/drawing/2014/main" id="{56E72906-FCDC-4313-90EE-73D3EB928F4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394604" y="3955858"/>
            <a:ext cx="3649964" cy="2664000"/>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a:extLst>
              <a:ext uri="{FF2B5EF4-FFF2-40B4-BE49-F238E27FC236}">
                <a16:creationId xmlns:a16="http://schemas.microsoft.com/office/drawing/2014/main" id="{F7B1283D-DACC-411A-8039-47E06DEA03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22756" y="1215668"/>
            <a:ext cx="3705225" cy="2676525"/>
          </a:xfrm>
          <a:prstGeom prst="rect">
            <a:avLst/>
          </a:prstGeom>
          <a:noFill/>
          <a:extLst>
            <a:ext uri="{909E8E84-426E-40DD-AFC4-6F175D3DCCD1}">
              <a14:hiddenFill xmlns:a14="http://schemas.microsoft.com/office/drawing/2010/main">
                <a:solidFill>
                  <a:srgbClr val="FFFFFF"/>
                </a:solidFill>
              </a14:hiddenFill>
            </a:ext>
          </a:extLst>
        </p:spPr>
      </p:pic>
      <p:pic>
        <p:nvPicPr>
          <p:cNvPr id="5136" name="Picture 16">
            <a:extLst>
              <a:ext uri="{FF2B5EF4-FFF2-40B4-BE49-F238E27FC236}">
                <a16:creationId xmlns:a16="http://schemas.microsoft.com/office/drawing/2014/main" id="{0A656A89-13C3-42B9-B4B5-C0AB5EDAD52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22756" y="3955858"/>
            <a:ext cx="3667125" cy="2676525"/>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4">
            <a:extLst>
              <a:ext uri="{FF2B5EF4-FFF2-40B4-BE49-F238E27FC236}">
                <a16:creationId xmlns:a16="http://schemas.microsoft.com/office/drawing/2014/main" id="{78B0418C-65DF-4A5B-BB14-80AB694CD5B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94604" y="1215668"/>
            <a:ext cx="3667125" cy="2676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67980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10">
            <a:extLst>
              <a:ext uri="{FF2B5EF4-FFF2-40B4-BE49-F238E27FC236}">
                <a16:creationId xmlns:a16="http://schemas.microsoft.com/office/drawing/2014/main" id="{246A0A77-90F4-404E-B071-267CC605B0AF}"/>
              </a:ext>
            </a:extLst>
          </p:cNvPr>
          <p:cNvSpPr>
            <a:spLocks noGrp="1"/>
          </p:cNvSpPr>
          <p:nvPr>
            <p:ph idx="1"/>
          </p:nvPr>
        </p:nvSpPr>
        <p:spPr/>
        <p:txBody>
          <a:bodyPr/>
          <a:lstStyle/>
          <a:p>
            <a:endParaRPr lang="en-GB" dirty="0"/>
          </a:p>
          <a:p>
            <a:endParaRPr lang="en-GB" dirty="0"/>
          </a:p>
          <a:p>
            <a:endParaRPr lang="en-GB" dirty="0"/>
          </a:p>
          <a:p>
            <a:endParaRPr lang="en-GB" dirty="0"/>
          </a:p>
          <a:p>
            <a:pPr marL="0" indent="0">
              <a:buNone/>
            </a:pPr>
            <a:r>
              <a:rPr lang="en-GB" dirty="0"/>
              <a:t>         </a:t>
            </a:r>
          </a:p>
          <a:p>
            <a:pPr marL="0" indent="0">
              <a:buNone/>
            </a:pPr>
            <a:r>
              <a:rPr lang="en-GB" sz="2400" b="1" dirty="0"/>
              <a:t>      </a:t>
            </a:r>
            <a:r>
              <a:rPr lang="en-GB" sz="2400" b="1" dirty="0">
                <a:solidFill>
                  <a:schemeClr val="bg1">
                    <a:lumMod val="50000"/>
                  </a:schemeClr>
                </a:solidFill>
              </a:rPr>
              <a:t>Summary overview</a:t>
            </a:r>
            <a:r>
              <a:rPr lang="en-GB" sz="2400" b="1" dirty="0"/>
              <a:t>	</a:t>
            </a:r>
            <a:r>
              <a:rPr lang="en-GB" sz="2400" b="1" dirty="0">
                <a:solidFill>
                  <a:schemeClr val="bg1">
                    <a:lumMod val="50000"/>
                  </a:schemeClr>
                </a:solidFill>
              </a:rPr>
              <a:t>Correlations	     </a:t>
            </a:r>
            <a:r>
              <a:rPr lang="en-GB" sz="2400" b="1" dirty="0"/>
              <a:t>Best features</a:t>
            </a:r>
            <a:r>
              <a:rPr lang="en-GB" sz="2400" b="1" dirty="0">
                <a:solidFill>
                  <a:schemeClr val="bg1">
                    <a:lumMod val="50000"/>
                  </a:schemeClr>
                </a:solidFill>
              </a:rPr>
              <a:t>	Regression</a:t>
            </a:r>
          </a:p>
          <a:p>
            <a:pPr marL="0" indent="0">
              <a:buNone/>
            </a:pPr>
            <a:r>
              <a:rPr lang="en-GB" b="1" dirty="0"/>
              <a:t>	</a:t>
            </a:r>
            <a:r>
              <a:rPr lang="en-GB" sz="2800" b="1" dirty="0"/>
              <a:t>		 	 </a:t>
            </a:r>
            <a:endParaRPr lang="en-GB" dirty="0"/>
          </a:p>
        </p:txBody>
      </p:sp>
      <p:sp>
        <p:nvSpPr>
          <p:cNvPr id="2" name="Title 1">
            <a:extLst>
              <a:ext uri="{FF2B5EF4-FFF2-40B4-BE49-F238E27FC236}">
                <a16:creationId xmlns:a16="http://schemas.microsoft.com/office/drawing/2014/main" id="{AB4AAD6C-CB6C-49B9-B57E-50920923E212}"/>
              </a:ext>
            </a:extLst>
          </p:cNvPr>
          <p:cNvSpPr>
            <a:spLocks noGrp="1"/>
          </p:cNvSpPr>
          <p:nvPr>
            <p:ph type="title"/>
          </p:nvPr>
        </p:nvSpPr>
        <p:spPr/>
        <p:txBody>
          <a:bodyPr/>
          <a:lstStyle/>
          <a:p>
            <a:r>
              <a:rPr lang="en-GB"/>
              <a:t>Data Analyses</a:t>
            </a:r>
            <a:endParaRPr lang="en-GB" dirty="0"/>
          </a:p>
        </p:txBody>
      </p:sp>
      <p:sp>
        <p:nvSpPr>
          <p:cNvPr id="5" name="Rectangle 4" descr="Sala de aula">
            <a:extLst>
              <a:ext uri="{FF2B5EF4-FFF2-40B4-BE49-F238E27FC236}">
                <a16:creationId xmlns:a16="http://schemas.microsoft.com/office/drawing/2014/main" id="{1DFD1E50-E84A-4BB6-AB58-28821AFC567C}"/>
              </a:ext>
            </a:extLst>
          </p:cNvPr>
          <p:cNvSpPr/>
          <p:nvPr/>
        </p:nvSpPr>
        <p:spPr>
          <a:xfrm>
            <a:off x="2037949" y="2876837"/>
            <a:ext cx="1051760" cy="1051760"/>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7" name="Rectangle 6" descr="Estatísticas">
            <a:extLst>
              <a:ext uri="{FF2B5EF4-FFF2-40B4-BE49-F238E27FC236}">
                <a16:creationId xmlns:a16="http://schemas.microsoft.com/office/drawing/2014/main" id="{C5E8D19B-7C5E-4149-B285-F38F9B79724D}"/>
              </a:ext>
            </a:extLst>
          </p:cNvPr>
          <p:cNvSpPr/>
          <p:nvPr/>
        </p:nvSpPr>
        <p:spPr>
          <a:xfrm>
            <a:off x="9234370" y="2773680"/>
            <a:ext cx="1210109" cy="1154917"/>
          </a:xfrm>
          <a:prstGeom prst="rect">
            <a:avLst/>
          </a:prstGeom>
          <a: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a:lstStyle/>
          <a:p>
            <a:endParaRPr lang="en-GB">
              <a:solidFill>
                <a:schemeClr val="bg1">
                  <a:lumMod val="50000"/>
                </a:schemeClr>
              </a:solidFill>
            </a:endParaRPr>
          </a:p>
        </p:txBody>
      </p:sp>
      <p:pic>
        <p:nvPicPr>
          <p:cNvPr id="15" name="Graphic 14" descr="Linear Graph with solid fill">
            <a:extLst>
              <a:ext uri="{FF2B5EF4-FFF2-40B4-BE49-F238E27FC236}">
                <a16:creationId xmlns:a16="http://schemas.microsoft.com/office/drawing/2014/main" id="{67C306BF-FF21-4026-8F8A-72D5E73B6F0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765040" y="2834440"/>
            <a:ext cx="1051760" cy="1051760"/>
          </a:xfrm>
          <a:prstGeom prst="rect">
            <a:avLst/>
          </a:prstGeom>
        </p:spPr>
      </p:pic>
      <p:pic>
        <p:nvPicPr>
          <p:cNvPr id="24" name="Graphic 23" descr="Bullseye with solid fill">
            <a:extLst>
              <a:ext uri="{FF2B5EF4-FFF2-40B4-BE49-F238E27FC236}">
                <a16:creationId xmlns:a16="http://schemas.microsoft.com/office/drawing/2014/main" id="{EC9990B5-BE5D-496C-8310-5E797FCE2D98}"/>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057690" y="2834440"/>
            <a:ext cx="1051760" cy="1051760"/>
          </a:xfrm>
          <a:prstGeom prst="rect">
            <a:avLst/>
          </a:prstGeom>
        </p:spPr>
      </p:pic>
    </p:spTree>
    <p:extLst>
      <p:ext uri="{BB962C8B-B14F-4D97-AF65-F5344CB8AC3E}">
        <p14:creationId xmlns:p14="http://schemas.microsoft.com/office/powerpoint/2010/main" val="128321784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D04B65-1A33-4533-9724-6EDC9FF8D2F0}"/>
              </a:ext>
            </a:extLst>
          </p:cNvPr>
          <p:cNvSpPr>
            <a:spLocks noGrp="1"/>
          </p:cNvSpPr>
          <p:nvPr>
            <p:ph type="title"/>
          </p:nvPr>
        </p:nvSpPr>
        <p:spPr/>
        <p:txBody>
          <a:bodyPr/>
          <a:lstStyle/>
          <a:p>
            <a:r>
              <a:rPr lang="en-GB" dirty="0"/>
              <a:t>Choice of indicators for best features and regression</a:t>
            </a:r>
          </a:p>
        </p:txBody>
      </p:sp>
      <p:sp>
        <p:nvSpPr>
          <p:cNvPr id="3" name="Content Placeholder 2">
            <a:extLst>
              <a:ext uri="{FF2B5EF4-FFF2-40B4-BE49-F238E27FC236}">
                <a16:creationId xmlns:a16="http://schemas.microsoft.com/office/drawing/2014/main" id="{AB6C77D9-7C02-4BB7-90D3-2C8211049035}"/>
              </a:ext>
            </a:extLst>
          </p:cNvPr>
          <p:cNvSpPr>
            <a:spLocks noGrp="1"/>
          </p:cNvSpPr>
          <p:nvPr>
            <p:ph idx="1"/>
          </p:nvPr>
        </p:nvSpPr>
        <p:spPr/>
        <p:txBody>
          <a:bodyPr>
            <a:normAutofit/>
          </a:bodyPr>
          <a:lstStyle/>
          <a:p>
            <a:r>
              <a:rPr lang="en-GB" sz="2000" dirty="0"/>
              <a:t>Y-axis variable: Unemployment</a:t>
            </a:r>
          </a:p>
          <a:p>
            <a:endParaRPr lang="en-GB" sz="2000" dirty="0"/>
          </a:p>
          <a:p>
            <a:r>
              <a:rPr lang="en-GB" sz="2000" dirty="0"/>
              <a:t>X-Axis variables to be considered: 	</a:t>
            </a:r>
          </a:p>
          <a:p>
            <a:pPr lvl="1"/>
            <a:r>
              <a:rPr lang="en-GB" sz="1600" dirty="0"/>
              <a:t>Disregarded indicators by gender </a:t>
            </a:r>
          </a:p>
          <a:p>
            <a:pPr marL="914400" lvl="2" indent="0">
              <a:buNone/>
            </a:pPr>
            <a:r>
              <a:rPr lang="en-GB" sz="1600" dirty="0" err="1"/>
              <a:t>e.g</a:t>
            </a:r>
            <a:r>
              <a:rPr lang="en-GB" sz="1600" dirty="0"/>
              <a:t> </a:t>
            </a:r>
            <a:r>
              <a:rPr lang="en-GB" sz="1600" strike="sngStrike" dirty="0"/>
              <a:t>female population</a:t>
            </a:r>
            <a:r>
              <a:rPr lang="en-GB" sz="1600" dirty="0"/>
              <a:t>, </a:t>
            </a:r>
            <a:r>
              <a:rPr lang="en-GB" sz="1600" strike="sngStrike" dirty="0"/>
              <a:t>male population</a:t>
            </a:r>
            <a:r>
              <a:rPr lang="en-GB" sz="1600" dirty="0"/>
              <a:t>, population</a:t>
            </a:r>
          </a:p>
          <a:p>
            <a:pPr marL="914400" lvl="2" indent="0">
              <a:buNone/>
            </a:pPr>
            <a:endParaRPr lang="en-GB" sz="1600" dirty="0"/>
          </a:p>
          <a:p>
            <a:pPr lvl="1"/>
            <a:r>
              <a:rPr lang="en-GB" sz="1600" dirty="0"/>
              <a:t>disregarded redundant indicators</a:t>
            </a:r>
          </a:p>
          <a:p>
            <a:pPr marL="914400" lvl="2" indent="0">
              <a:buNone/>
            </a:pPr>
            <a:r>
              <a:rPr lang="en-GB" sz="1200" strike="sngStrike" dirty="0"/>
              <a:t>GDP,</a:t>
            </a:r>
            <a:r>
              <a:rPr lang="en-GB" sz="1200" dirty="0"/>
              <a:t> GDP per capita, </a:t>
            </a:r>
          </a:p>
          <a:p>
            <a:pPr marL="914400" lvl="2" indent="0">
              <a:buNone/>
            </a:pPr>
            <a:r>
              <a:rPr lang="en-GB" sz="1200" strike="sngStrike" dirty="0"/>
              <a:t>GDP growth</a:t>
            </a:r>
            <a:r>
              <a:rPr lang="en-GB" sz="1200" dirty="0"/>
              <a:t>, GDP per capita growth</a:t>
            </a:r>
          </a:p>
          <a:p>
            <a:pPr marL="914400" lvl="2" indent="0">
              <a:buNone/>
            </a:pPr>
            <a:r>
              <a:rPr lang="en-GB" sz="1200" dirty="0"/>
              <a:t>Urban population, </a:t>
            </a:r>
            <a:r>
              <a:rPr lang="en-GB" sz="1200" strike="sngStrike" dirty="0"/>
              <a:t>rural population</a:t>
            </a:r>
          </a:p>
          <a:p>
            <a:pPr marL="914400" lvl="2" indent="0">
              <a:buNone/>
            </a:pPr>
            <a:r>
              <a:rPr lang="en-GB" sz="1200" strike="sngStrike" dirty="0"/>
              <a:t>Labour force </a:t>
            </a:r>
            <a:r>
              <a:rPr lang="en-GB" sz="1200" dirty="0"/>
              <a:t>(persons employed + persons unemployed)</a:t>
            </a:r>
          </a:p>
          <a:p>
            <a:pPr marL="914400" lvl="2" indent="0">
              <a:buNone/>
            </a:pPr>
            <a:r>
              <a:rPr lang="en-GB" sz="1200" strike="sngStrike" dirty="0"/>
              <a:t>Waged and salaried workers</a:t>
            </a:r>
            <a:r>
              <a:rPr lang="en-GB" sz="1200" dirty="0"/>
              <a:t>, self employed</a:t>
            </a:r>
          </a:p>
          <a:p>
            <a:pPr marL="914400" lvl="2" indent="0">
              <a:buNone/>
            </a:pPr>
            <a:r>
              <a:rPr lang="en-GB" sz="1200" dirty="0"/>
              <a:t>Employment in agriculture, industry and services (keeping agriculture, industry and services (% of GDP))</a:t>
            </a:r>
          </a:p>
          <a:p>
            <a:pPr marL="914400" lvl="2" indent="0">
              <a:buNone/>
            </a:pPr>
            <a:endParaRPr lang="en-GB" sz="1200" dirty="0"/>
          </a:p>
          <a:p>
            <a:pPr lvl="1"/>
            <a:r>
              <a:rPr lang="en-GB" sz="1600" dirty="0"/>
              <a:t>Disregarded more detailed unemployment indicators</a:t>
            </a:r>
          </a:p>
          <a:p>
            <a:pPr marL="914400" lvl="2" indent="0">
              <a:buNone/>
            </a:pPr>
            <a:r>
              <a:rPr lang="en-GB" sz="1200" dirty="0"/>
              <a:t>Unemployment, youth total </a:t>
            </a:r>
          </a:p>
          <a:p>
            <a:pPr marL="914400" lvl="2" indent="0">
              <a:buNone/>
            </a:pPr>
            <a:r>
              <a:rPr lang="en-GB" sz="1200" dirty="0"/>
              <a:t>Unemployment with  basic, intermediate and advanced education </a:t>
            </a:r>
          </a:p>
        </p:txBody>
      </p:sp>
    </p:spTree>
    <p:extLst>
      <p:ext uri="{BB962C8B-B14F-4D97-AF65-F5344CB8AC3E}">
        <p14:creationId xmlns:p14="http://schemas.microsoft.com/office/powerpoint/2010/main" val="291976293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16">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eform: Shape 18">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4018F624-B764-41A0-B619-87524923D302}"/>
              </a:ext>
            </a:extLst>
          </p:cNvPr>
          <p:cNvSpPr>
            <a:spLocks noGrp="1"/>
          </p:cNvSpPr>
          <p:nvPr>
            <p:ph type="title"/>
          </p:nvPr>
        </p:nvSpPr>
        <p:spPr>
          <a:xfrm>
            <a:off x="686834" y="1153572"/>
            <a:ext cx="3200400" cy="4461163"/>
          </a:xfrm>
        </p:spPr>
        <p:txBody>
          <a:bodyPr>
            <a:normAutofit/>
          </a:bodyPr>
          <a:lstStyle/>
          <a:p>
            <a:r>
              <a:rPr lang="en-GB" sz="3600" dirty="0">
                <a:solidFill>
                  <a:schemeClr val="bg1"/>
                </a:solidFill>
              </a:rPr>
              <a:t>X-Axis variables:  </a:t>
            </a:r>
            <a:r>
              <a:rPr lang="pt-BR" dirty="0" err="1">
                <a:solidFill>
                  <a:schemeClr val="bg1"/>
                </a:solidFill>
              </a:rPr>
              <a:t>Indicators</a:t>
            </a:r>
            <a:br>
              <a:rPr lang="pt-BR" dirty="0">
                <a:solidFill>
                  <a:schemeClr val="bg1"/>
                </a:solidFill>
              </a:rPr>
            </a:br>
            <a:r>
              <a:rPr lang="pt-BR" dirty="0" err="1">
                <a:solidFill>
                  <a:schemeClr val="bg1"/>
                </a:solidFill>
              </a:rPr>
              <a:t>considered</a:t>
            </a:r>
            <a:endParaRPr lang="en-GB" dirty="0">
              <a:solidFill>
                <a:schemeClr val="bg1"/>
              </a:solidFill>
            </a:endParaRPr>
          </a:p>
        </p:txBody>
      </p:sp>
      <p:sp>
        <p:nvSpPr>
          <p:cNvPr id="35" name="Arc 20">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3" name="Rectangle 52">
            <a:extLst>
              <a:ext uri="{FF2B5EF4-FFF2-40B4-BE49-F238E27FC236}">
                <a16:creationId xmlns:a16="http://schemas.microsoft.com/office/drawing/2014/main" id="{08D5396F-589E-4712-899C-13A3B3C36DD1}"/>
              </a:ext>
            </a:extLst>
          </p:cNvPr>
          <p:cNvSpPr/>
          <p:nvPr/>
        </p:nvSpPr>
        <p:spPr>
          <a:xfrm>
            <a:off x="7055389" y="3854691"/>
            <a:ext cx="4923856" cy="280583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52" name="Picture 51">
            <a:extLst>
              <a:ext uri="{FF2B5EF4-FFF2-40B4-BE49-F238E27FC236}">
                <a16:creationId xmlns:a16="http://schemas.microsoft.com/office/drawing/2014/main" id="{50B6E153-3435-4A55-8DC9-059AEAE1CB33}"/>
              </a:ext>
            </a:extLst>
          </p:cNvPr>
          <p:cNvPicPr>
            <a:picLocks noChangeAspect="1"/>
          </p:cNvPicPr>
          <p:nvPr/>
        </p:nvPicPr>
        <p:blipFill>
          <a:blip r:embed="rId3"/>
          <a:stretch>
            <a:fillRect/>
          </a:stretch>
        </p:blipFill>
        <p:spPr>
          <a:xfrm>
            <a:off x="4546581" y="444583"/>
            <a:ext cx="7218486" cy="5968833"/>
          </a:xfrm>
          <a:prstGeom prst="rect">
            <a:avLst/>
          </a:prstGeom>
        </p:spPr>
      </p:pic>
      <p:sp>
        <p:nvSpPr>
          <p:cNvPr id="6" name="Rectangle 5">
            <a:extLst>
              <a:ext uri="{FF2B5EF4-FFF2-40B4-BE49-F238E27FC236}">
                <a16:creationId xmlns:a16="http://schemas.microsoft.com/office/drawing/2014/main" id="{F9AB20FF-6FD4-4036-9580-F8E69887B715}"/>
              </a:ext>
            </a:extLst>
          </p:cNvPr>
          <p:cNvSpPr/>
          <p:nvPr/>
        </p:nvSpPr>
        <p:spPr>
          <a:xfrm>
            <a:off x="4475931" y="3044794"/>
            <a:ext cx="4209338" cy="77941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a:extLst>
              <a:ext uri="{FF2B5EF4-FFF2-40B4-BE49-F238E27FC236}">
                <a16:creationId xmlns:a16="http://schemas.microsoft.com/office/drawing/2014/main" id="{EDDD2811-91EC-4449-A113-469C28EF6797}"/>
              </a:ext>
            </a:extLst>
          </p:cNvPr>
          <p:cNvSpPr/>
          <p:nvPr/>
        </p:nvSpPr>
        <p:spPr>
          <a:xfrm>
            <a:off x="4487142" y="5267766"/>
            <a:ext cx="4174765" cy="74387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17">
            <a:extLst>
              <a:ext uri="{FF2B5EF4-FFF2-40B4-BE49-F238E27FC236}">
                <a16:creationId xmlns:a16="http://schemas.microsoft.com/office/drawing/2014/main" id="{F11AD62D-A3AF-4F0C-BCC2-D6EFF3D85A6D}"/>
              </a:ext>
            </a:extLst>
          </p:cNvPr>
          <p:cNvSpPr/>
          <p:nvPr/>
        </p:nvSpPr>
        <p:spPr>
          <a:xfrm flipV="1">
            <a:off x="4469486" y="4555240"/>
            <a:ext cx="4225943" cy="18147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6">
            <a:extLst>
              <a:ext uri="{FF2B5EF4-FFF2-40B4-BE49-F238E27FC236}">
                <a16:creationId xmlns:a16="http://schemas.microsoft.com/office/drawing/2014/main" id="{83B25115-087E-47CD-B69E-F841C8B2B3F8}"/>
              </a:ext>
            </a:extLst>
          </p:cNvPr>
          <p:cNvSpPr txBox="1"/>
          <p:nvPr/>
        </p:nvSpPr>
        <p:spPr>
          <a:xfrm>
            <a:off x="9053361" y="1574076"/>
            <a:ext cx="2453128" cy="646331"/>
          </a:xfrm>
          <a:prstGeom prst="rect">
            <a:avLst/>
          </a:prstGeom>
          <a:solidFill>
            <a:schemeClr val="bg1"/>
          </a:solidFill>
        </p:spPr>
        <p:txBody>
          <a:bodyPr wrap="square" rtlCol="0">
            <a:spAutoFit/>
          </a:bodyPr>
          <a:lstStyle/>
          <a:p>
            <a:r>
              <a:rPr lang="en-GB" dirty="0"/>
              <a:t>Disregarded indicators:</a:t>
            </a:r>
          </a:p>
          <a:p>
            <a:r>
              <a:rPr lang="en-GB" dirty="0"/>
              <a:t>Few data </a:t>
            </a:r>
            <a:r>
              <a:rPr lang="en-GB" sz="1200" dirty="0"/>
              <a:t>(&gt;= 25% of not null)</a:t>
            </a:r>
            <a:endParaRPr lang="en-GB" dirty="0"/>
          </a:p>
        </p:txBody>
      </p:sp>
      <p:cxnSp>
        <p:nvCxnSpPr>
          <p:cNvPr id="9" name="Straight Arrow Connector 8">
            <a:extLst>
              <a:ext uri="{FF2B5EF4-FFF2-40B4-BE49-F238E27FC236}">
                <a16:creationId xmlns:a16="http://schemas.microsoft.com/office/drawing/2014/main" id="{3723A40B-5223-4975-8EDD-97C3235E0BE9}"/>
              </a:ext>
            </a:extLst>
          </p:cNvPr>
          <p:cNvCxnSpPr>
            <a:cxnSpLocks/>
          </p:cNvCxnSpPr>
          <p:nvPr/>
        </p:nvCxnSpPr>
        <p:spPr>
          <a:xfrm flipV="1">
            <a:off x="8705589" y="2278286"/>
            <a:ext cx="406036" cy="845373"/>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83067759-AAC7-430D-B9FB-500D7D3E3AC3}"/>
              </a:ext>
            </a:extLst>
          </p:cNvPr>
          <p:cNvCxnSpPr>
            <a:cxnSpLocks/>
          </p:cNvCxnSpPr>
          <p:nvPr/>
        </p:nvCxnSpPr>
        <p:spPr>
          <a:xfrm flipV="1">
            <a:off x="8681208" y="2298880"/>
            <a:ext cx="491086" cy="2407354"/>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5BBCAA86-05CB-4B43-8CDF-7A8EB08D388F}"/>
              </a:ext>
            </a:extLst>
          </p:cNvPr>
          <p:cNvCxnSpPr>
            <a:cxnSpLocks/>
          </p:cNvCxnSpPr>
          <p:nvPr/>
        </p:nvCxnSpPr>
        <p:spPr>
          <a:xfrm flipV="1">
            <a:off x="8719810" y="2305817"/>
            <a:ext cx="624306" cy="3637783"/>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E96F98DD-4FF3-43B8-93FA-E3F55D07BC74}"/>
              </a:ext>
            </a:extLst>
          </p:cNvPr>
          <p:cNvSpPr/>
          <p:nvPr/>
        </p:nvSpPr>
        <p:spPr>
          <a:xfrm>
            <a:off x="4487142" y="985777"/>
            <a:ext cx="4203239" cy="24558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6" name="Straight Arrow Connector 35">
            <a:extLst>
              <a:ext uri="{FF2B5EF4-FFF2-40B4-BE49-F238E27FC236}">
                <a16:creationId xmlns:a16="http://schemas.microsoft.com/office/drawing/2014/main" id="{04335BC2-E8C0-4D2D-A0A0-B3B482237B74}"/>
              </a:ext>
            </a:extLst>
          </p:cNvPr>
          <p:cNvCxnSpPr>
            <a:cxnSpLocks/>
          </p:cNvCxnSpPr>
          <p:nvPr/>
        </p:nvCxnSpPr>
        <p:spPr>
          <a:xfrm flipV="1">
            <a:off x="8681208" y="2305817"/>
            <a:ext cx="577128" cy="3245185"/>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F479F079-0882-4EE0-BFE7-1CF61A864A37}"/>
              </a:ext>
            </a:extLst>
          </p:cNvPr>
          <p:cNvSpPr txBox="1"/>
          <p:nvPr/>
        </p:nvSpPr>
        <p:spPr>
          <a:xfrm>
            <a:off x="3964206" y="923904"/>
            <a:ext cx="686170" cy="369332"/>
          </a:xfrm>
          <a:prstGeom prst="rect">
            <a:avLst/>
          </a:prstGeom>
          <a:noFill/>
        </p:spPr>
        <p:txBody>
          <a:bodyPr wrap="square" rtlCol="0">
            <a:spAutoFit/>
          </a:bodyPr>
          <a:lstStyle/>
          <a:p>
            <a:pPr algn="ctr"/>
            <a:r>
              <a:rPr lang="en-GB" dirty="0">
                <a:solidFill>
                  <a:srgbClr val="FF0000"/>
                </a:solidFill>
              </a:rPr>
              <a:t>X</a:t>
            </a:r>
          </a:p>
        </p:txBody>
      </p:sp>
      <p:sp>
        <p:nvSpPr>
          <p:cNvPr id="45" name="TextBox 44">
            <a:extLst>
              <a:ext uri="{FF2B5EF4-FFF2-40B4-BE49-F238E27FC236}">
                <a16:creationId xmlns:a16="http://schemas.microsoft.com/office/drawing/2014/main" id="{B90F52F8-5264-4679-B4B5-3751F65A85EC}"/>
              </a:ext>
            </a:extLst>
          </p:cNvPr>
          <p:cNvSpPr txBox="1"/>
          <p:nvPr/>
        </p:nvSpPr>
        <p:spPr>
          <a:xfrm>
            <a:off x="3957884" y="3244333"/>
            <a:ext cx="684397" cy="369332"/>
          </a:xfrm>
          <a:prstGeom prst="rect">
            <a:avLst/>
          </a:prstGeom>
          <a:noFill/>
        </p:spPr>
        <p:txBody>
          <a:bodyPr wrap="square" rtlCol="0">
            <a:spAutoFit/>
          </a:bodyPr>
          <a:lstStyle/>
          <a:p>
            <a:pPr algn="ctr"/>
            <a:r>
              <a:rPr lang="en-GB" dirty="0">
                <a:solidFill>
                  <a:srgbClr val="FF0000"/>
                </a:solidFill>
              </a:rPr>
              <a:t>X</a:t>
            </a:r>
          </a:p>
        </p:txBody>
      </p:sp>
      <p:sp>
        <p:nvSpPr>
          <p:cNvPr id="46" name="TextBox 45">
            <a:extLst>
              <a:ext uri="{FF2B5EF4-FFF2-40B4-BE49-F238E27FC236}">
                <a16:creationId xmlns:a16="http://schemas.microsoft.com/office/drawing/2014/main" id="{F1AC0B1F-FDC4-4A84-A66C-05BAA80B074A}"/>
              </a:ext>
            </a:extLst>
          </p:cNvPr>
          <p:cNvSpPr txBox="1"/>
          <p:nvPr/>
        </p:nvSpPr>
        <p:spPr>
          <a:xfrm>
            <a:off x="3956111" y="4475863"/>
            <a:ext cx="686170" cy="369332"/>
          </a:xfrm>
          <a:prstGeom prst="rect">
            <a:avLst/>
          </a:prstGeom>
          <a:noFill/>
        </p:spPr>
        <p:txBody>
          <a:bodyPr wrap="square" rtlCol="0">
            <a:spAutoFit/>
          </a:bodyPr>
          <a:lstStyle/>
          <a:p>
            <a:pPr algn="ctr"/>
            <a:r>
              <a:rPr lang="en-GB" dirty="0">
                <a:solidFill>
                  <a:srgbClr val="FF0000"/>
                </a:solidFill>
              </a:rPr>
              <a:t>X</a:t>
            </a:r>
          </a:p>
        </p:txBody>
      </p:sp>
      <p:sp>
        <p:nvSpPr>
          <p:cNvPr id="47" name="TextBox 46">
            <a:extLst>
              <a:ext uri="{FF2B5EF4-FFF2-40B4-BE49-F238E27FC236}">
                <a16:creationId xmlns:a16="http://schemas.microsoft.com/office/drawing/2014/main" id="{05D8C77F-3BBF-47F4-8641-7608FA5956F5}"/>
              </a:ext>
            </a:extLst>
          </p:cNvPr>
          <p:cNvSpPr txBox="1"/>
          <p:nvPr/>
        </p:nvSpPr>
        <p:spPr>
          <a:xfrm>
            <a:off x="3929153" y="5437262"/>
            <a:ext cx="686170" cy="369332"/>
          </a:xfrm>
          <a:prstGeom prst="rect">
            <a:avLst/>
          </a:prstGeom>
          <a:noFill/>
        </p:spPr>
        <p:txBody>
          <a:bodyPr wrap="square" rtlCol="0">
            <a:spAutoFit/>
          </a:bodyPr>
          <a:lstStyle/>
          <a:p>
            <a:pPr algn="ctr"/>
            <a:r>
              <a:rPr lang="en-GB" dirty="0">
                <a:solidFill>
                  <a:srgbClr val="FF0000"/>
                </a:solidFill>
              </a:rPr>
              <a:t>X</a:t>
            </a:r>
          </a:p>
        </p:txBody>
      </p:sp>
    </p:spTree>
    <p:extLst>
      <p:ext uri="{BB962C8B-B14F-4D97-AF65-F5344CB8AC3E}">
        <p14:creationId xmlns:p14="http://schemas.microsoft.com/office/powerpoint/2010/main" val="276610076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16">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eform: Shape 18">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4018F624-B764-41A0-B619-87524923D302}"/>
              </a:ext>
            </a:extLst>
          </p:cNvPr>
          <p:cNvSpPr>
            <a:spLocks noGrp="1"/>
          </p:cNvSpPr>
          <p:nvPr>
            <p:ph type="title"/>
          </p:nvPr>
        </p:nvSpPr>
        <p:spPr>
          <a:xfrm>
            <a:off x="686834" y="1153572"/>
            <a:ext cx="3200400" cy="4461163"/>
          </a:xfrm>
        </p:spPr>
        <p:txBody>
          <a:bodyPr>
            <a:normAutofit/>
          </a:bodyPr>
          <a:lstStyle/>
          <a:p>
            <a:r>
              <a:rPr lang="pt-BR" dirty="0">
                <a:solidFill>
                  <a:srgbClr val="FFFFFF"/>
                </a:solidFill>
              </a:rPr>
              <a:t>3 </a:t>
            </a:r>
            <a:r>
              <a:rPr lang="pt-BR" dirty="0" err="1">
                <a:solidFill>
                  <a:srgbClr val="FFFFFF"/>
                </a:solidFill>
              </a:rPr>
              <a:t>best</a:t>
            </a:r>
            <a:r>
              <a:rPr lang="pt-BR" dirty="0">
                <a:solidFill>
                  <a:srgbClr val="FFFFFF"/>
                </a:solidFill>
              </a:rPr>
              <a:t> </a:t>
            </a:r>
            <a:r>
              <a:rPr lang="pt-BR" dirty="0" err="1">
                <a:solidFill>
                  <a:srgbClr val="FFFFFF"/>
                </a:solidFill>
              </a:rPr>
              <a:t>features</a:t>
            </a:r>
            <a:br>
              <a:rPr lang="pt-BR" dirty="0">
                <a:solidFill>
                  <a:srgbClr val="FFFFFF"/>
                </a:solidFill>
              </a:rPr>
            </a:br>
            <a:r>
              <a:rPr lang="pt-BR" dirty="0" err="1">
                <a:solidFill>
                  <a:srgbClr val="FFFFFF"/>
                </a:solidFill>
              </a:rPr>
              <a:t>of</a:t>
            </a:r>
            <a:r>
              <a:rPr lang="pt-BR" dirty="0">
                <a:solidFill>
                  <a:srgbClr val="FFFFFF"/>
                </a:solidFill>
              </a:rPr>
              <a:t> </a:t>
            </a:r>
            <a:r>
              <a:rPr lang="pt-BR" dirty="0" err="1">
                <a:solidFill>
                  <a:srgbClr val="FFFFFF"/>
                </a:solidFill>
              </a:rPr>
              <a:t>each</a:t>
            </a:r>
            <a:r>
              <a:rPr lang="pt-BR" dirty="0">
                <a:solidFill>
                  <a:srgbClr val="FFFFFF"/>
                </a:solidFill>
              </a:rPr>
              <a:t> country</a:t>
            </a:r>
            <a:endParaRPr lang="en-GB" dirty="0">
              <a:solidFill>
                <a:srgbClr val="FFFFFF"/>
              </a:solidFill>
            </a:endParaRPr>
          </a:p>
        </p:txBody>
      </p:sp>
      <p:sp>
        <p:nvSpPr>
          <p:cNvPr id="35" name="Arc 20">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Rectangle 3">
            <a:extLst>
              <a:ext uri="{FF2B5EF4-FFF2-40B4-BE49-F238E27FC236}">
                <a16:creationId xmlns:a16="http://schemas.microsoft.com/office/drawing/2014/main" id="{6D5F797B-9B65-4289-9BB2-0068DAAB264C}"/>
              </a:ext>
            </a:extLst>
          </p:cNvPr>
          <p:cNvSpPr/>
          <p:nvPr/>
        </p:nvSpPr>
        <p:spPr>
          <a:xfrm>
            <a:off x="7204136" y="3883068"/>
            <a:ext cx="4923856" cy="280583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extBox 5">
            <a:extLst>
              <a:ext uri="{FF2B5EF4-FFF2-40B4-BE49-F238E27FC236}">
                <a16:creationId xmlns:a16="http://schemas.microsoft.com/office/drawing/2014/main" id="{16524F9A-B1FB-4F65-9851-418CE0C7F271}"/>
              </a:ext>
            </a:extLst>
          </p:cNvPr>
          <p:cNvSpPr txBox="1"/>
          <p:nvPr/>
        </p:nvSpPr>
        <p:spPr>
          <a:xfrm>
            <a:off x="4452578" y="5857487"/>
            <a:ext cx="5751314" cy="461665"/>
          </a:xfrm>
          <a:prstGeom prst="rect">
            <a:avLst/>
          </a:prstGeom>
          <a:solidFill>
            <a:schemeClr val="bg1"/>
          </a:solidFill>
        </p:spPr>
        <p:txBody>
          <a:bodyPr wrap="square" rtlCol="0">
            <a:spAutoFit/>
          </a:bodyPr>
          <a:lstStyle/>
          <a:p>
            <a:r>
              <a:rPr lang="en-GB" sz="1200" dirty="0"/>
              <a:t>When the 2nd or 3rd indicators were</a:t>
            </a:r>
          </a:p>
          <a:p>
            <a:r>
              <a:rPr lang="en-GB" sz="1200" dirty="0"/>
              <a:t>redundant with the previous ones, I disregarded them and ran it again.</a:t>
            </a:r>
          </a:p>
        </p:txBody>
      </p:sp>
      <p:cxnSp>
        <p:nvCxnSpPr>
          <p:cNvPr id="16" name="Straight Arrow Connector 15">
            <a:extLst>
              <a:ext uri="{FF2B5EF4-FFF2-40B4-BE49-F238E27FC236}">
                <a16:creationId xmlns:a16="http://schemas.microsoft.com/office/drawing/2014/main" id="{28319AB3-5ADB-4235-9B67-50C3FC4CDBDB}"/>
              </a:ext>
            </a:extLst>
          </p:cNvPr>
          <p:cNvCxnSpPr>
            <a:cxnSpLocks/>
          </p:cNvCxnSpPr>
          <p:nvPr/>
        </p:nvCxnSpPr>
        <p:spPr>
          <a:xfrm flipV="1">
            <a:off x="8973295" y="4944487"/>
            <a:ext cx="1209040" cy="1279042"/>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649AB31F-3207-4278-BD64-C9BF0DD42FB5}"/>
              </a:ext>
            </a:extLst>
          </p:cNvPr>
          <p:cNvCxnSpPr>
            <a:cxnSpLocks/>
          </p:cNvCxnSpPr>
          <p:nvPr/>
        </p:nvCxnSpPr>
        <p:spPr>
          <a:xfrm flipV="1">
            <a:off x="8975404" y="4644357"/>
            <a:ext cx="2383437" cy="1615820"/>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EA317E2F-6D6D-484A-BD85-D2D6D12078F3}"/>
              </a:ext>
            </a:extLst>
          </p:cNvPr>
          <p:cNvPicPr>
            <a:picLocks noChangeAspect="1"/>
          </p:cNvPicPr>
          <p:nvPr/>
        </p:nvPicPr>
        <p:blipFill>
          <a:blip r:embed="rId3"/>
          <a:stretch>
            <a:fillRect/>
          </a:stretch>
        </p:blipFill>
        <p:spPr>
          <a:xfrm>
            <a:off x="4565172" y="713614"/>
            <a:ext cx="7096125" cy="5048250"/>
          </a:xfrm>
          <a:prstGeom prst="rect">
            <a:avLst/>
          </a:prstGeom>
        </p:spPr>
      </p:pic>
    </p:spTree>
    <p:extLst>
      <p:ext uri="{BB962C8B-B14F-4D97-AF65-F5344CB8AC3E}">
        <p14:creationId xmlns:p14="http://schemas.microsoft.com/office/powerpoint/2010/main" val="32995400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16">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eform: Shape 18">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4018F624-B764-41A0-B619-87524923D302}"/>
              </a:ext>
            </a:extLst>
          </p:cNvPr>
          <p:cNvSpPr>
            <a:spLocks noGrp="1"/>
          </p:cNvSpPr>
          <p:nvPr>
            <p:ph type="title"/>
          </p:nvPr>
        </p:nvSpPr>
        <p:spPr>
          <a:xfrm>
            <a:off x="686834" y="1153572"/>
            <a:ext cx="3200400" cy="4461163"/>
          </a:xfrm>
        </p:spPr>
        <p:txBody>
          <a:bodyPr>
            <a:normAutofit/>
          </a:bodyPr>
          <a:lstStyle/>
          <a:p>
            <a:r>
              <a:rPr lang="pt-BR" dirty="0">
                <a:solidFill>
                  <a:srgbClr val="FFFFFF"/>
                </a:solidFill>
              </a:rPr>
              <a:t>3 </a:t>
            </a:r>
            <a:r>
              <a:rPr lang="pt-BR" dirty="0" err="1">
                <a:solidFill>
                  <a:srgbClr val="FFFFFF"/>
                </a:solidFill>
              </a:rPr>
              <a:t>best</a:t>
            </a:r>
            <a:r>
              <a:rPr lang="pt-BR" dirty="0">
                <a:solidFill>
                  <a:srgbClr val="FFFFFF"/>
                </a:solidFill>
              </a:rPr>
              <a:t> </a:t>
            </a:r>
            <a:r>
              <a:rPr lang="pt-BR" dirty="0" err="1">
                <a:solidFill>
                  <a:srgbClr val="FFFFFF"/>
                </a:solidFill>
              </a:rPr>
              <a:t>features</a:t>
            </a:r>
            <a:br>
              <a:rPr lang="pt-BR" dirty="0">
                <a:solidFill>
                  <a:srgbClr val="FFFFFF"/>
                </a:solidFill>
              </a:rPr>
            </a:br>
            <a:r>
              <a:rPr lang="pt-BR" dirty="0" err="1">
                <a:solidFill>
                  <a:srgbClr val="FFFFFF"/>
                </a:solidFill>
              </a:rPr>
              <a:t>of</a:t>
            </a:r>
            <a:r>
              <a:rPr lang="pt-BR" dirty="0">
                <a:solidFill>
                  <a:srgbClr val="FFFFFF"/>
                </a:solidFill>
              </a:rPr>
              <a:t> </a:t>
            </a:r>
            <a:r>
              <a:rPr lang="pt-BR" dirty="0" err="1">
                <a:solidFill>
                  <a:srgbClr val="FFFFFF"/>
                </a:solidFill>
              </a:rPr>
              <a:t>each</a:t>
            </a:r>
            <a:r>
              <a:rPr lang="pt-BR" dirty="0">
                <a:solidFill>
                  <a:srgbClr val="FFFFFF"/>
                </a:solidFill>
              </a:rPr>
              <a:t> country</a:t>
            </a:r>
            <a:endParaRPr lang="en-GB" dirty="0">
              <a:solidFill>
                <a:srgbClr val="FFFFFF"/>
              </a:solidFill>
            </a:endParaRPr>
          </a:p>
        </p:txBody>
      </p:sp>
      <p:sp>
        <p:nvSpPr>
          <p:cNvPr id="35" name="Arc 20">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Rectangle 3">
            <a:extLst>
              <a:ext uri="{FF2B5EF4-FFF2-40B4-BE49-F238E27FC236}">
                <a16:creationId xmlns:a16="http://schemas.microsoft.com/office/drawing/2014/main" id="{6D5F797B-9B65-4289-9BB2-0068DAAB264C}"/>
              </a:ext>
            </a:extLst>
          </p:cNvPr>
          <p:cNvSpPr/>
          <p:nvPr/>
        </p:nvSpPr>
        <p:spPr>
          <a:xfrm>
            <a:off x="7265096" y="3883068"/>
            <a:ext cx="4923856" cy="280583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extBox 5">
            <a:extLst>
              <a:ext uri="{FF2B5EF4-FFF2-40B4-BE49-F238E27FC236}">
                <a16:creationId xmlns:a16="http://schemas.microsoft.com/office/drawing/2014/main" id="{16524F9A-B1FB-4F65-9851-418CE0C7F271}"/>
              </a:ext>
            </a:extLst>
          </p:cNvPr>
          <p:cNvSpPr txBox="1"/>
          <p:nvPr/>
        </p:nvSpPr>
        <p:spPr>
          <a:xfrm>
            <a:off x="4452578" y="5857487"/>
            <a:ext cx="5751314" cy="461665"/>
          </a:xfrm>
          <a:prstGeom prst="rect">
            <a:avLst/>
          </a:prstGeom>
          <a:solidFill>
            <a:schemeClr val="bg1"/>
          </a:solidFill>
        </p:spPr>
        <p:txBody>
          <a:bodyPr wrap="square" rtlCol="0">
            <a:spAutoFit/>
          </a:bodyPr>
          <a:lstStyle/>
          <a:p>
            <a:r>
              <a:rPr lang="en-GB" sz="1200" dirty="0"/>
              <a:t>When the 2nd or 3rd indicators were</a:t>
            </a:r>
          </a:p>
          <a:p>
            <a:r>
              <a:rPr lang="en-GB" sz="1200" dirty="0"/>
              <a:t>redundant with the previous ones, I disregarded them and ran it again.</a:t>
            </a:r>
          </a:p>
        </p:txBody>
      </p:sp>
      <p:cxnSp>
        <p:nvCxnSpPr>
          <p:cNvPr id="16" name="Straight Arrow Connector 15">
            <a:extLst>
              <a:ext uri="{FF2B5EF4-FFF2-40B4-BE49-F238E27FC236}">
                <a16:creationId xmlns:a16="http://schemas.microsoft.com/office/drawing/2014/main" id="{28319AB3-5ADB-4235-9B67-50C3FC4CDBDB}"/>
              </a:ext>
            </a:extLst>
          </p:cNvPr>
          <p:cNvCxnSpPr>
            <a:cxnSpLocks/>
          </p:cNvCxnSpPr>
          <p:nvPr/>
        </p:nvCxnSpPr>
        <p:spPr>
          <a:xfrm flipV="1">
            <a:off x="8973295" y="4944487"/>
            <a:ext cx="1209040" cy="1279042"/>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649AB31F-3207-4278-BD64-C9BF0DD42FB5}"/>
              </a:ext>
            </a:extLst>
          </p:cNvPr>
          <p:cNvCxnSpPr>
            <a:cxnSpLocks/>
          </p:cNvCxnSpPr>
          <p:nvPr/>
        </p:nvCxnSpPr>
        <p:spPr>
          <a:xfrm flipV="1">
            <a:off x="8975404" y="4644357"/>
            <a:ext cx="2383437" cy="1615820"/>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B572332F-56E3-440B-990F-7058FCC3099F}"/>
              </a:ext>
            </a:extLst>
          </p:cNvPr>
          <p:cNvPicPr>
            <a:picLocks noChangeAspect="1"/>
          </p:cNvPicPr>
          <p:nvPr/>
        </p:nvPicPr>
        <p:blipFill>
          <a:blip r:embed="rId3"/>
          <a:stretch>
            <a:fillRect/>
          </a:stretch>
        </p:blipFill>
        <p:spPr>
          <a:xfrm>
            <a:off x="4565172" y="713614"/>
            <a:ext cx="7096125" cy="5048250"/>
          </a:xfrm>
          <a:prstGeom prst="rect">
            <a:avLst/>
          </a:prstGeom>
        </p:spPr>
      </p:pic>
      <p:sp>
        <p:nvSpPr>
          <p:cNvPr id="11" name="TextBox 10">
            <a:extLst>
              <a:ext uri="{FF2B5EF4-FFF2-40B4-BE49-F238E27FC236}">
                <a16:creationId xmlns:a16="http://schemas.microsoft.com/office/drawing/2014/main" id="{F0B8BE4C-4EF8-4852-AC8C-C55AE3217874}"/>
              </a:ext>
            </a:extLst>
          </p:cNvPr>
          <p:cNvSpPr txBox="1"/>
          <p:nvPr/>
        </p:nvSpPr>
        <p:spPr>
          <a:xfrm>
            <a:off x="4242087" y="2374678"/>
            <a:ext cx="7737601" cy="2031325"/>
          </a:xfrm>
          <a:prstGeom prst="rect">
            <a:avLst/>
          </a:prstGeom>
          <a:solidFill>
            <a:schemeClr val="bg1"/>
          </a:solidFill>
          <a:ln>
            <a:solidFill>
              <a:schemeClr val="bg1"/>
            </a:solidFill>
          </a:ln>
        </p:spPr>
        <p:txBody>
          <a:bodyPr wrap="square" rtlCol="0">
            <a:spAutoFit/>
          </a:bodyPr>
          <a:lstStyle/>
          <a:p>
            <a:pPr algn="ctr"/>
            <a:endParaRPr lang="en-GB" dirty="0">
              <a:solidFill>
                <a:srgbClr val="FF0000"/>
              </a:solidFill>
            </a:endParaRPr>
          </a:p>
          <a:p>
            <a:pPr algn="ctr"/>
            <a:endParaRPr lang="en-GB" dirty="0">
              <a:solidFill>
                <a:srgbClr val="FF0000"/>
              </a:solidFill>
            </a:endParaRPr>
          </a:p>
          <a:p>
            <a:pPr algn="ctr"/>
            <a:r>
              <a:rPr lang="en-GB" dirty="0">
                <a:solidFill>
                  <a:srgbClr val="FF0000"/>
                </a:solidFill>
              </a:rPr>
              <a:t>NEXT STEP</a:t>
            </a:r>
          </a:p>
          <a:p>
            <a:pPr algn="ctr"/>
            <a:r>
              <a:rPr lang="en-GB" dirty="0">
                <a:solidFill>
                  <a:srgbClr val="FF0000"/>
                </a:solidFill>
              </a:rPr>
              <a:t>Regression analyses for the first and second best features</a:t>
            </a:r>
          </a:p>
          <a:p>
            <a:pPr algn="ctr"/>
            <a:endParaRPr lang="en-GB" dirty="0">
              <a:solidFill>
                <a:srgbClr val="FF0000"/>
              </a:solidFill>
            </a:endParaRPr>
          </a:p>
          <a:p>
            <a:pPr algn="ctr"/>
            <a:endParaRPr lang="en-GB" dirty="0">
              <a:solidFill>
                <a:srgbClr val="FF0000"/>
              </a:solidFill>
            </a:endParaRPr>
          </a:p>
          <a:p>
            <a:pPr algn="ctr"/>
            <a:r>
              <a:rPr lang="en-GB" dirty="0">
                <a:solidFill>
                  <a:srgbClr val="FF0000"/>
                </a:solidFill>
              </a:rPr>
              <a:t> </a:t>
            </a:r>
          </a:p>
        </p:txBody>
      </p:sp>
    </p:spTree>
    <p:extLst>
      <p:ext uri="{BB962C8B-B14F-4D97-AF65-F5344CB8AC3E}">
        <p14:creationId xmlns:p14="http://schemas.microsoft.com/office/powerpoint/2010/main" val="387047194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10">
            <a:extLst>
              <a:ext uri="{FF2B5EF4-FFF2-40B4-BE49-F238E27FC236}">
                <a16:creationId xmlns:a16="http://schemas.microsoft.com/office/drawing/2014/main" id="{246A0A77-90F4-404E-B071-267CC605B0AF}"/>
              </a:ext>
            </a:extLst>
          </p:cNvPr>
          <p:cNvSpPr>
            <a:spLocks noGrp="1"/>
          </p:cNvSpPr>
          <p:nvPr>
            <p:ph idx="1"/>
          </p:nvPr>
        </p:nvSpPr>
        <p:spPr/>
        <p:txBody>
          <a:bodyPr/>
          <a:lstStyle/>
          <a:p>
            <a:endParaRPr lang="en-GB" dirty="0"/>
          </a:p>
          <a:p>
            <a:endParaRPr lang="en-GB" dirty="0"/>
          </a:p>
          <a:p>
            <a:endParaRPr lang="en-GB" dirty="0"/>
          </a:p>
          <a:p>
            <a:endParaRPr lang="en-GB" dirty="0"/>
          </a:p>
          <a:p>
            <a:pPr marL="0" indent="0">
              <a:buNone/>
            </a:pPr>
            <a:r>
              <a:rPr lang="en-GB" dirty="0"/>
              <a:t>         </a:t>
            </a:r>
          </a:p>
          <a:p>
            <a:pPr marL="0" indent="0">
              <a:buNone/>
            </a:pPr>
            <a:r>
              <a:rPr lang="en-GB" sz="2400" b="1" dirty="0"/>
              <a:t>      </a:t>
            </a:r>
            <a:r>
              <a:rPr lang="en-GB" sz="2400" b="1" dirty="0">
                <a:solidFill>
                  <a:schemeClr val="bg1">
                    <a:lumMod val="50000"/>
                  </a:schemeClr>
                </a:solidFill>
              </a:rPr>
              <a:t>Summary overview</a:t>
            </a:r>
            <a:r>
              <a:rPr lang="en-GB" sz="2400" b="1" dirty="0"/>
              <a:t>	</a:t>
            </a:r>
            <a:r>
              <a:rPr lang="en-GB" sz="2400" b="1" dirty="0">
                <a:solidFill>
                  <a:schemeClr val="bg1">
                    <a:lumMod val="50000"/>
                  </a:schemeClr>
                </a:solidFill>
              </a:rPr>
              <a:t>Correlations	     Best features	</a:t>
            </a:r>
            <a:r>
              <a:rPr lang="en-GB" sz="2400" b="1" dirty="0"/>
              <a:t>Regression</a:t>
            </a:r>
          </a:p>
          <a:p>
            <a:pPr marL="0" indent="0">
              <a:buNone/>
            </a:pPr>
            <a:r>
              <a:rPr lang="en-GB" b="1" dirty="0"/>
              <a:t>	</a:t>
            </a:r>
            <a:r>
              <a:rPr lang="en-GB" sz="2800" b="1" dirty="0"/>
              <a:t>		 	 </a:t>
            </a:r>
            <a:endParaRPr lang="en-GB" dirty="0"/>
          </a:p>
        </p:txBody>
      </p:sp>
      <p:sp>
        <p:nvSpPr>
          <p:cNvPr id="2" name="Title 1">
            <a:extLst>
              <a:ext uri="{FF2B5EF4-FFF2-40B4-BE49-F238E27FC236}">
                <a16:creationId xmlns:a16="http://schemas.microsoft.com/office/drawing/2014/main" id="{AB4AAD6C-CB6C-49B9-B57E-50920923E212}"/>
              </a:ext>
            </a:extLst>
          </p:cNvPr>
          <p:cNvSpPr>
            <a:spLocks noGrp="1"/>
          </p:cNvSpPr>
          <p:nvPr>
            <p:ph type="title"/>
          </p:nvPr>
        </p:nvSpPr>
        <p:spPr/>
        <p:txBody>
          <a:bodyPr/>
          <a:lstStyle/>
          <a:p>
            <a:r>
              <a:rPr lang="en-GB"/>
              <a:t>Data Analyses</a:t>
            </a:r>
            <a:endParaRPr lang="en-GB" dirty="0"/>
          </a:p>
        </p:txBody>
      </p:sp>
      <p:sp>
        <p:nvSpPr>
          <p:cNvPr id="5" name="Rectangle 4" descr="Sala de aula">
            <a:extLst>
              <a:ext uri="{FF2B5EF4-FFF2-40B4-BE49-F238E27FC236}">
                <a16:creationId xmlns:a16="http://schemas.microsoft.com/office/drawing/2014/main" id="{1DFD1E50-E84A-4BB6-AB58-28821AFC567C}"/>
              </a:ext>
            </a:extLst>
          </p:cNvPr>
          <p:cNvSpPr/>
          <p:nvPr/>
        </p:nvSpPr>
        <p:spPr>
          <a:xfrm>
            <a:off x="2037949" y="2876837"/>
            <a:ext cx="1051760" cy="1051760"/>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7" name="Rectangle 6" descr="Estatísticas">
            <a:extLst>
              <a:ext uri="{FF2B5EF4-FFF2-40B4-BE49-F238E27FC236}">
                <a16:creationId xmlns:a16="http://schemas.microsoft.com/office/drawing/2014/main" id="{C5E8D19B-7C5E-4149-B285-F38F9B79724D}"/>
              </a:ext>
            </a:extLst>
          </p:cNvPr>
          <p:cNvSpPr/>
          <p:nvPr/>
        </p:nvSpPr>
        <p:spPr>
          <a:xfrm>
            <a:off x="9234370" y="2773680"/>
            <a:ext cx="1210109" cy="1154917"/>
          </a:xfrm>
          <a:prstGeom prst="rect">
            <a:avLst/>
          </a:prstGeom>
          <a: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a:lstStyle/>
          <a:p>
            <a:endParaRPr lang="en-GB">
              <a:solidFill>
                <a:schemeClr val="bg1">
                  <a:lumMod val="50000"/>
                </a:schemeClr>
              </a:solidFill>
            </a:endParaRPr>
          </a:p>
        </p:txBody>
      </p:sp>
      <p:pic>
        <p:nvPicPr>
          <p:cNvPr id="15" name="Graphic 14" descr="Linear Graph with solid fill">
            <a:extLst>
              <a:ext uri="{FF2B5EF4-FFF2-40B4-BE49-F238E27FC236}">
                <a16:creationId xmlns:a16="http://schemas.microsoft.com/office/drawing/2014/main" id="{67C306BF-FF21-4026-8F8A-72D5E73B6F0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765040" y="2834440"/>
            <a:ext cx="1051760" cy="1051760"/>
          </a:xfrm>
          <a:prstGeom prst="rect">
            <a:avLst/>
          </a:prstGeom>
        </p:spPr>
      </p:pic>
      <p:pic>
        <p:nvPicPr>
          <p:cNvPr id="24" name="Graphic 23" descr="Bullseye with solid fill">
            <a:extLst>
              <a:ext uri="{FF2B5EF4-FFF2-40B4-BE49-F238E27FC236}">
                <a16:creationId xmlns:a16="http://schemas.microsoft.com/office/drawing/2014/main" id="{EC9990B5-BE5D-496C-8310-5E797FCE2D98}"/>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057690" y="2834440"/>
            <a:ext cx="1051760" cy="1051760"/>
          </a:xfrm>
          <a:prstGeom prst="rect">
            <a:avLst/>
          </a:prstGeom>
        </p:spPr>
      </p:pic>
    </p:spTree>
    <p:extLst>
      <p:ext uri="{BB962C8B-B14F-4D97-AF65-F5344CB8AC3E}">
        <p14:creationId xmlns:p14="http://schemas.microsoft.com/office/powerpoint/2010/main" val="165711756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302CEDA-B637-4963-AC32-CA7C010C1A33}"/>
              </a:ext>
            </a:extLst>
          </p:cNvPr>
          <p:cNvSpPr>
            <a:spLocks noGrp="1"/>
          </p:cNvSpPr>
          <p:nvPr>
            <p:ph type="title"/>
          </p:nvPr>
        </p:nvSpPr>
        <p:spPr/>
        <p:txBody>
          <a:bodyPr/>
          <a:lstStyle/>
          <a:p>
            <a:r>
              <a:rPr lang="pt-BR" dirty="0" err="1"/>
              <a:t>Regression</a:t>
            </a:r>
            <a:r>
              <a:rPr lang="pt-BR" dirty="0"/>
              <a:t> - </a:t>
            </a:r>
            <a:r>
              <a:rPr lang="pt-BR" dirty="0" err="1"/>
              <a:t>Brazil</a:t>
            </a:r>
            <a:endParaRPr lang="en-GB" dirty="0"/>
          </a:p>
        </p:txBody>
      </p:sp>
      <p:sp>
        <p:nvSpPr>
          <p:cNvPr id="8" name="CaixaDeTexto 7">
            <a:extLst>
              <a:ext uri="{FF2B5EF4-FFF2-40B4-BE49-F238E27FC236}">
                <a16:creationId xmlns:a16="http://schemas.microsoft.com/office/drawing/2014/main" id="{87804AE0-B633-429F-B9E9-6BFE08BA83BA}"/>
              </a:ext>
            </a:extLst>
          </p:cNvPr>
          <p:cNvSpPr txBox="1"/>
          <p:nvPr/>
        </p:nvSpPr>
        <p:spPr>
          <a:xfrm>
            <a:off x="680720" y="1185433"/>
            <a:ext cx="4998720" cy="338554"/>
          </a:xfrm>
          <a:prstGeom prst="rect">
            <a:avLst/>
          </a:prstGeom>
          <a:solidFill>
            <a:schemeClr val="bg1"/>
          </a:solidFill>
        </p:spPr>
        <p:txBody>
          <a:bodyPr wrap="square" rtlCol="0">
            <a:spAutoFit/>
          </a:bodyPr>
          <a:lstStyle/>
          <a:p>
            <a:pPr algn="ctr"/>
            <a:r>
              <a:rPr lang="en-GB" sz="1600" dirty="0">
                <a:solidFill>
                  <a:srgbClr val="0070C0"/>
                </a:solidFill>
              </a:rPr>
              <a:t>Industry (including construction), value added (% of GDP)</a:t>
            </a:r>
          </a:p>
        </p:txBody>
      </p:sp>
      <p:sp>
        <p:nvSpPr>
          <p:cNvPr id="12" name="CaixaDeTexto 11">
            <a:extLst>
              <a:ext uri="{FF2B5EF4-FFF2-40B4-BE49-F238E27FC236}">
                <a16:creationId xmlns:a16="http://schemas.microsoft.com/office/drawing/2014/main" id="{FE42D8CA-4FC6-4F94-A684-361FB5746AD9}"/>
              </a:ext>
            </a:extLst>
          </p:cNvPr>
          <p:cNvSpPr txBox="1"/>
          <p:nvPr/>
        </p:nvSpPr>
        <p:spPr>
          <a:xfrm>
            <a:off x="6805976" y="1185433"/>
            <a:ext cx="3299734" cy="338554"/>
          </a:xfrm>
          <a:prstGeom prst="rect">
            <a:avLst/>
          </a:prstGeom>
          <a:noFill/>
        </p:spPr>
        <p:txBody>
          <a:bodyPr wrap="square" rtlCol="0">
            <a:spAutoFit/>
          </a:bodyPr>
          <a:lstStyle/>
          <a:p>
            <a:pPr algn="ctr"/>
            <a:r>
              <a:rPr lang="en-GB" sz="1600" dirty="0">
                <a:solidFill>
                  <a:srgbClr val="0070C0"/>
                </a:solidFill>
              </a:rPr>
              <a:t>Services, value added (% of GDP)</a:t>
            </a:r>
          </a:p>
        </p:txBody>
      </p:sp>
      <p:pic>
        <p:nvPicPr>
          <p:cNvPr id="10247" name="Picture 7">
            <a:extLst>
              <a:ext uri="{FF2B5EF4-FFF2-40B4-BE49-F238E27FC236}">
                <a16:creationId xmlns:a16="http://schemas.microsoft.com/office/drawing/2014/main" id="{F8E4D6D5-F388-4688-8D3C-52C93DC34C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9978" y="1523987"/>
            <a:ext cx="3724275" cy="2647950"/>
          </a:xfrm>
          <a:prstGeom prst="rect">
            <a:avLst/>
          </a:prstGeom>
          <a:noFill/>
          <a:extLst>
            <a:ext uri="{909E8E84-426E-40DD-AFC4-6F175D3DCCD1}">
              <a14:hiddenFill xmlns:a14="http://schemas.microsoft.com/office/drawing/2010/main">
                <a:solidFill>
                  <a:srgbClr val="FFFFFF"/>
                </a:solidFill>
              </a14:hiddenFill>
            </a:ext>
          </a:extLst>
        </p:spPr>
      </p:pic>
      <p:pic>
        <p:nvPicPr>
          <p:cNvPr id="10249" name="Picture 9">
            <a:extLst>
              <a:ext uri="{FF2B5EF4-FFF2-40B4-BE49-F238E27FC236}">
                <a16:creationId xmlns:a16="http://schemas.microsoft.com/office/drawing/2014/main" id="{3D9B3ED1-B15D-4F38-8435-8E7B351E31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36568" y="1523987"/>
            <a:ext cx="3638550" cy="264795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183D7C74-6303-471D-9910-4194CB353E83}"/>
              </a:ext>
            </a:extLst>
          </p:cNvPr>
          <p:cNvPicPr>
            <a:picLocks noChangeAspect="1"/>
          </p:cNvPicPr>
          <p:nvPr/>
        </p:nvPicPr>
        <p:blipFill rotWithShape="1">
          <a:blip r:embed="rId4"/>
          <a:srcRect l="16833" t="31407" r="39487" b="34667"/>
          <a:stretch/>
        </p:blipFill>
        <p:spPr>
          <a:xfrm>
            <a:off x="985520" y="4352106"/>
            <a:ext cx="5325429" cy="2326640"/>
          </a:xfrm>
          <a:prstGeom prst="rect">
            <a:avLst/>
          </a:prstGeom>
        </p:spPr>
      </p:pic>
      <p:sp>
        <p:nvSpPr>
          <p:cNvPr id="3" name="Oval 2">
            <a:extLst>
              <a:ext uri="{FF2B5EF4-FFF2-40B4-BE49-F238E27FC236}">
                <a16:creationId xmlns:a16="http://schemas.microsoft.com/office/drawing/2014/main" id="{A69E3486-5188-4083-9AF5-A1BDBDFF2A7F}"/>
              </a:ext>
            </a:extLst>
          </p:cNvPr>
          <p:cNvSpPr/>
          <p:nvPr/>
        </p:nvSpPr>
        <p:spPr>
          <a:xfrm>
            <a:off x="6310949" y="1523987"/>
            <a:ext cx="1806891" cy="172778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 name="Graphic 5" descr="Checkmark with solid fill">
            <a:extLst>
              <a:ext uri="{FF2B5EF4-FFF2-40B4-BE49-F238E27FC236}">
                <a16:creationId xmlns:a16="http://schemas.microsoft.com/office/drawing/2014/main" id="{5A5F3608-00BB-43B6-BBA6-AE2B43EB5FA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813165" y="1802243"/>
            <a:ext cx="380365" cy="380365"/>
          </a:xfrm>
          <a:prstGeom prst="rect">
            <a:avLst/>
          </a:prstGeom>
        </p:spPr>
      </p:pic>
    </p:spTree>
    <p:extLst>
      <p:ext uri="{BB962C8B-B14F-4D97-AF65-F5344CB8AC3E}">
        <p14:creationId xmlns:p14="http://schemas.microsoft.com/office/powerpoint/2010/main" val="20174653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302CEDA-B637-4963-AC32-CA7C010C1A33}"/>
              </a:ext>
            </a:extLst>
          </p:cNvPr>
          <p:cNvSpPr>
            <a:spLocks noGrp="1"/>
          </p:cNvSpPr>
          <p:nvPr>
            <p:ph type="title"/>
          </p:nvPr>
        </p:nvSpPr>
        <p:spPr/>
        <p:txBody>
          <a:bodyPr/>
          <a:lstStyle/>
          <a:p>
            <a:r>
              <a:rPr lang="pt-BR" dirty="0" err="1"/>
              <a:t>Regression</a:t>
            </a:r>
            <a:r>
              <a:rPr lang="pt-BR" dirty="0"/>
              <a:t> - China</a:t>
            </a:r>
            <a:endParaRPr lang="en-GB" dirty="0"/>
          </a:p>
        </p:txBody>
      </p:sp>
      <p:sp>
        <p:nvSpPr>
          <p:cNvPr id="8" name="CaixaDeTexto 7">
            <a:extLst>
              <a:ext uri="{FF2B5EF4-FFF2-40B4-BE49-F238E27FC236}">
                <a16:creationId xmlns:a16="http://schemas.microsoft.com/office/drawing/2014/main" id="{87804AE0-B633-429F-B9E9-6BFE08BA83BA}"/>
              </a:ext>
            </a:extLst>
          </p:cNvPr>
          <p:cNvSpPr txBox="1"/>
          <p:nvPr/>
        </p:nvSpPr>
        <p:spPr>
          <a:xfrm>
            <a:off x="514815" y="1192605"/>
            <a:ext cx="5475249" cy="369332"/>
          </a:xfrm>
          <a:prstGeom prst="rect">
            <a:avLst/>
          </a:prstGeom>
          <a:solidFill>
            <a:schemeClr val="bg1"/>
          </a:solidFill>
        </p:spPr>
        <p:txBody>
          <a:bodyPr wrap="square" rtlCol="0">
            <a:spAutoFit/>
          </a:bodyPr>
          <a:lstStyle>
            <a:defPPr>
              <a:defRPr lang="en-US"/>
            </a:defPPr>
            <a:lvl1pPr algn="ctr">
              <a:defRPr sz="1600">
                <a:solidFill>
                  <a:srgbClr val="0070C0"/>
                </a:solidFill>
              </a:defRPr>
            </a:lvl1pPr>
          </a:lstStyle>
          <a:p>
            <a:r>
              <a:rPr lang="en-GB" dirty="0"/>
              <a:t>Agriculture, forestry, and fishing, value added (% of GDP)</a:t>
            </a:r>
          </a:p>
        </p:txBody>
      </p:sp>
      <p:sp>
        <p:nvSpPr>
          <p:cNvPr id="11" name="CaixaDeTexto 10">
            <a:extLst>
              <a:ext uri="{FF2B5EF4-FFF2-40B4-BE49-F238E27FC236}">
                <a16:creationId xmlns:a16="http://schemas.microsoft.com/office/drawing/2014/main" id="{4F873E1F-41FF-4CC8-9947-C5DE29E2C05D}"/>
              </a:ext>
            </a:extLst>
          </p:cNvPr>
          <p:cNvSpPr txBox="1"/>
          <p:nvPr/>
        </p:nvSpPr>
        <p:spPr>
          <a:xfrm>
            <a:off x="6408108" y="1216147"/>
            <a:ext cx="3321204" cy="369332"/>
          </a:xfrm>
          <a:prstGeom prst="rect">
            <a:avLst/>
          </a:prstGeom>
          <a:noFill/>
        </p:spPr>
        <p:txBody>
          <a:bodyPr wrap="square" rtlCol="0">
            <a:spAutoFit/>
          </a:bodyPr>
          <a:lstStyle/>
          <a:p>
            <a:pPr algn="ctr"/>
            <a:r>
              <a:rPr lang="en-GB" dirty="0">
                <a:solidFill>
                  <a:srgbClr val="0070C0"/>
                </a:solidFill>
              </a:rPr>
              <a:t>Population, total</a:t>
            </a:r>
          </a:p>
        </p:txBody>
      </p:sp>
      <p:pic>
        <p:nvPicPr>
          <p:cNvPr id="12290" name="Picture 2">
            <a:extLst>
              <a:ext uri="{FF2B5EF4-FFF2-40B4-BE49-F238E27FC236}">
                <a16:creationId xmlns:a16="http://schemas.microsoft.com/office/drawing/2014/main" id="{90BEA659-516C-460B-962C-96146A0B9B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0475" y="1457808"/>
            <a:ext cx="3676650" cy="2647950"/>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a:extLst>
              <a:ext uri="{FF2B5EF4-FFF2-40B4-BE49-F238E27FC236}">
                <a16:creationId xmlns:a16="http://schemas.microsoft.com/office/drawing/2014/main" id="{DDB39F9E-1BEB-4369-870F-E4707CA7C9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20225" y="1520999"/>
            <a:ext cx="3676650" cy="264795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E174EEF2-4EDF-49E2-956E-0D1AB76685DE}"/>
              </a:ext>
            </a:extLst>
          </p:cNvPr>
          <p:cNvPicPr>
            <a:picLocks noChangeAspect="1"/>
          </p:cNvPicPr>
          <p:nvPr/>
        </p:nvPicPr>
        <p:blipFill rotWithShape="1">
          <a:blip r:embed="rId4"/>
          <a:srcRect l="14917" t="43704" r="38250" b="22178"/>
          <a:stretch/>
        </p:blipFill>
        <p:spPr>
          <a:xfrm>
            <a:off x="757878" y="4242299"/>
            <a:ext cx="5709920" cy="2339801"/>
          </a:xfrm>
          <a:prstGeom prst="rect">
            <a:avLst/>
          </a:prstGeom>
        </p:spPr>
      </p:pic>
      <p:pic>
        <p:nvPicPr>
          <p:cNvPr id="9" name="Graphic 8" descr="Checkmark with solid fill">
            <a:extLst>
              <a:ext uri="{FF2B5EF4-FFF2-40B4-BE49-F238E27FC236}">
                <a16:creationId xmlns:a16="http://schemas.microsoft.com/office/drawing/2014/main" id="{93FA8853-6E47-48EA-90CF-082152BBBA0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977103" y="1630588"/>
            <a:ext cx="380365" cy="380365"/>
          </a:xfrm>
          <a:prstGeom prst="rect">
            <a:avLst/>
          </a:prstGeom>
        </p:spPr>
      </p:pic>
      <p:pic>
        <p:nvPicPr>
          <p:cNvPr id="10" name="Graphic 9" descr="Checkmark with solid fill">
            <a:extLst>
              <a:ext uri="{FF2B5EF4-FFF2-40B4-BE49-F238E27FC236}">
                <a16:creationId xmlns:a16="http://schemas.microsoft.com/office/drawing/2014/main" id="{D670FB65-3129-4CA6-85D1-6E8F2CF2D9D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896875" y="1630588"/>
            <a:ext cx="380365" cy="380365"/>
          </a:xfrm>
          <a:prstGeom prst="rect">
            <a:avLst/>
          </a:prstGeom>
        </p:spPr>
      </p:pic>
    </p:spTree>
    <p:extLst>
      <p:ext uri="{BB962C8B-B14F-4D97-AF65-F5344CB8AC3E}">
        <p14:creationId xmlns:p14="http://schemas.microsoft.com/office/powerpoint/2010/main" val="124313648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302CEDA-B637-4963-AC32-CA7C010C1A33}"/>
              </a:ext>
            </a:extLst>
          </p:cNvPr>
          <p:cNvSpPr>
            <a:spLocks noGrp="1"/>
          </p:cNvSpPr>
          <p:nvPr>
            <p:ph type="title"/>
          </p:nvPr>
        </p:nvSpPr>
        <p:spPr/>
        <p:txBody>
          <a:bodyPr/>
          <a:lstStyle/>
          <a:p>
            <a:r>
              <a:rPr lang="pt-BR" dirty="0" err="1"/>
              <a:t>Regression</a:t>
            </a:r>
            <a:r>
              <a:rPr lang="pt-BR" dirty="0"/>
              <a:t> - </a:t>
            </a:r>
            <a:r>
              <a:rPr lang="pt-BR" dirty="0" err="1"/>
              <a:t>India</a:t>
            </a:r>
            <a:endParaRPr lang="en-GB" dirty="0"/>
          </a:p>
        </p:txBody>
      </p:sp>
      <p:sp>
        <p:nvSpPr>
          <p:cNvPr id="8" name="CaixaDeTexto 7">
            <a:extLst>
              <a:ext uri="{FF2B5EF4-FFF2-40B4-BE49-F238E27FC236}">
                <a16:creationId xmlns:a16="http://schemas.microsoft.com/office/drawing/2014/main" id="{87804AE0-B633-429F-B9E9-6BFE08BA83BA}"/>
              </a:ext>
            </a:extLst>
          </p:cNvPr>
          <p:cNvSpPr txBox="1"/>
          <p:nvPr/>
        </p:nvSpPr>
        <p:spPr>
          <a:xfrm>
            <a:off x="680720" y="1185433"/>
            <a:ext cx="4998720" cy="338554"/>
          </a:xfrm>
          <a:prstGeom prst="rect">
            <a:avLst/>
          </a:prstGeom>
          <a:solidFill>
            <a:schemeClr val="bg1"/>
          </a:solidFill>
        </p:spPr>
        <p:txBody>
          <a:bodyPr wrap="square" rtlCol="0">
            <a:spAutoFit/>
          </a:bodyPr>
          <a:lstStyle/>
          <a:p>
            <a:pPr algn="ctr"/>
            <a:r>
              <a:rPr lang="en-GB" sz="1600" dirty="0">
                <a:solidFill>
                  <a:srgbClr val="0070C0"/>
                </a:solidFill>
              </a:rPr>
              <a:t>Foreign direct investment, net inflows (</a:t>
            </a:r>
            <a:r>
              <a:rPr lang="en-GB" sz="1600" dirty="0" err="1">
                <a:solidFill>
                  <a:srgbClr val="0070C0"/>
                </a:solidFill>
              </a:rPr>
              <a:t>BoP</a:t>
            </a:r>
            <a:r>
              <a:rPr lang="en-GB" sz="1600" dirty="0">
                <a:solidFill>
                  <a:srgbClr val="0070C0"/>
                </a:solidFill>
              </a:rPr>
              <a:t>, current US$)</a:t>
            </a:r>
          </a:p>
        </p:txBody>
      </p:sp>
      <p:pic>
        <p:nvPicPr>
          <p:cNvPr id="4" name="Picture 3">
            <a:extLst>
              <a:ext uri="{FF2B5EF4-FFF2-40B4-BE49-F238E27FC236}">
                <a16:creationId xmlns:a16="http://schemas.microsoft.com/office/drawing/2014/main" id="{C6391DA4-92C3-4F12-9505-B682223FA331}"/>
              </a:ext>
            </a:extLst>
          </p:cNvPr>
          <p:cNvPicPr>
            <a:picLocks noChangeAspect="1"/>
          </p:cNvPicPr>
          <p:nvPr/>
        </p:nvPicPr>
        <p:blipFill rotWithShape="1">
          <a:blip r:embed="rId2"/>
          <a:srcRect l="15917" t="27999" r="38833" b="37779"/>
          <a:stretch/>
        </p:blipFill>
        <p:spPr>
          <a:xfrm>
            <a:off x="508000" y="4419600"/>
            <a:ext cx="5516880" cy="2346960"/>
          </a:xfrm>
          <a:prstGeom prst="rect">
            <a:avLst/>
          </a:prstGeom>
        </p:spPr>
      </p:pic>
      <p:pic>
        <p:nvPicPr>
          <p:cNvPr id="15362" name="Picture 2">
            <a:extLst>
              <a:ext uri="{FF2B5EF4-FFF2-40B4-BE49-F238E27FC236}">
                <a16:creationId xmlns:a16="http://schemas.microsoft.com/office/drawing/2014/main" id="{1A3F4D44-83EF-48AB-9481-22014138C7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9995" y="1523987"/>
            <a:ext cx="3676650" cy="2647950"/>
          </a:xfrm>
          <a:prstGeom prst="rect">
            <a:avLst/>
          </a:prstGeom>
          <a:noFill/>
          <a:extLst>
            <a:ext uri="{909E8E84-426E-40DD-AFC4-6F175D3DCCD1}">
              <a14:hiddenFill xmlns:a14="http://schemas.microsoft.com/office/drawing/2010/main">
                <a:solidFill>
                  <a:srgbClr val="FFFFFF"/>
                </a:solidFill>
              </a14:hiddenFill>
            </a:ext>
          </a:extLst>
        </p:spPr>
      </p:pic>
      <p:pic>
        <p:nvPicPr>
          <p:cNvPr id="15364" name="Picture 4">
            <a:extLst>
              <a:ext uri="{FF2B5EF4-FFF2-40B4-BE49-F238E27FC236}">
                <a16:creationId xmlns:a16="http://schemas.microsoft.com/office/drawing/2014/main" id="{0ED55823-DCAE-45D3-A5D2-0E4C4FC5E7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17518" y="1523987"/>
            <a:ext cx="3676650" cy="2647950"/>
          </a:xfrm>
          <a:prstGeom prst="rect">
            <a:avLst/>
          </a:prstGeom>
          <a:noFill/>
          <a:extLst>
            <a:ext uri="{909E8E84-426E-40DD-AFC4-6F175D3DCCD1}">
              <a14:hiddenFill xmlns:a14="http://schemas.microsoft.com/office/drawing/2010/main">
                <a:solidFill>
                  <a:srgbClr val="FFFFFF"/>
                </a:solidFill>
              </a14:hiddenFill>
            </a:ext>
          </a:extLst>
        </p:spPr>
      </p:pic>
      <p:sp>
        <p:nvSpPr>
          <p:cNvPr id="13" name="CaixaDeTexto 7">
            <a:extLst>
              <a:ext uri="{FF2B5EF4-FFF2-40B4-BE49-F238E27FC236}">
                <a16:creationId xmlns:a16="http://schemas.microsoft.com/office/drawing/2014/main" id="{BA113D4F-7DF4-449F-A54E-9212AA3767C5}"/>
              </a:ext>
            </a:extLst>
          </p:cNvPr>
          <p:cNvSpPr txBox="1"/>
          <p:nvPr/>
        </p:nvSpPr>
        <p:spPr>
          <a:xfrm>
            <a:off x="6096000" y="1185433"/>
            <a:ext cx="4998720" cy="338554"/>
          </a:xfrm>
          <a:prstGeom prst="rect">
            <a:avLst/>
          </a:prstGeom>
          <a:solidFill>
            <a:schemeClr val="bg1"/>
          </a:solidFill>
        </p:spPr>
        <p:txBody>
          <a:bodyPr wrap="square" rtlCol="0">
            <a:spAutoFit/>
          </a:bodyPr>
          <a:lstStyle/>
          <a:p>
            <a:pPr algn="ctr"/>
            <a:r>
              <a:rPr lang="en-GB" sz="1600" dirty="0">
                <a:solidFill>
                  <a:srgbClr val="0070C0"/>
                </a:solidFill>
              </a:rPr>
              <a:t>GDP per capita (current US$)</a:t>
            </a:r>
          </a:p>
        </p:txBody>
      </p:sp>
      <p:sp>
        <p:nvSpPr>
          <p:cNvPr id="9" name="Oval 8">
            <a:extLst>
              <a:ext uri="{FF2B5EF4-FFF2-40B4-BE49-F238E27FC236}">
                <a16:creationId xmlns:a16="http://schemas.microsoft.com/office/drawing/2014/main" id="{CD8DD214-E983-4726-8252-87C36788E26B}"/>
              </a:ext>
            </a:extLst>
          </p:cNvPr>
          <p:cNvSpPr/>
          <p:nvPr/>
        </p:nvSpPr>
        <p:spPr>
          <a:xfrm>
            <a:off x="8102600" y="2691811"/>
            <a:ext cx="1806891" cy="172778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Graphic 9" descr="Checkmark with solid fill">
            <a:extLst>
              <a:ext uri="{FF2B5EF4-FFF2-40B4-BE49-F238E27FC236}">
                <a16:creationId xmlns:a16="http://schemas.microsoft.com/office/drawing/2014/main" id="{C76849A0-DF9B-4695-BDB2-9E859A96FBB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042146" y="1820769"/>
            <a:ext cx="380365" cy="380365"/>
          </a:xfrm>
          <a:prstGeom prst="rect">
            <a:avLst/>
          </a:prstGeom>
        </p:spPr>
      </p:pic>
      <p:sp>
        <p:nvSpPr>
          <p:cNvPr id="12" name="TextBox 11">
            <a:extLst>
              <a:ext uri="{FF2B5EF4-FFF2-40B4-BE49-F238E27FC236}">
                <a16:creationId xmlns:a16="http://schemas.microsoft.com/office/drawing/2014/main" id="{1693DC3B-E8F4-468A-AE54-66520969D8ED}"/>
              </a:ext>
            </a:extLst>
          </p:cNvPr>
          <p:cNvSpPr txBox="1"/>
          <p:nvPr/>
        </p:nvSpPr>
        <p:spPr>
          <a:xfrm>
            <a:off x="5242488" y="1771650"/>
            <a:ext cx="477520" cy="584775"/>
          </a:xfrm>
          <a:prstGeom prst="rect">
            <a:avLst/>
          </a:prstGeom>
          <a:noFill/>
        </p:spPr>
        <p:txBody>
          <a:bodyPr wrap="square">
            <a:spAutoFit/>
          </a:bodyPr>
          <a:lstStyle/>
          <a:p>
            <a:pPr algn="ctr"/>
            <a:r>
              <a:rPr lang="en-GB" sz="3200" b="1" dirty="0">
                <a:solidFill>
                  <a:srgbClr val="FFC000"/>
                </a:solidFill>
              </a:rPr>
              <a:t>!</a:t>
            </a:r>
          </a:p>
        </p:txBody>
      </p:sp>
    </p:spTree>
    <p:extLst>
      <p:ext uri="{BB962C8B-B14F-4D97-AF65-F5344CB8AC3E}">
        <p14:creationId xmlns:p14="http://schemas.microsoft.com/office/powerpoint/2010/main" val="22371563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8A695DE-0B36-41B5-9BAD-CDA518B9B6FB}"/>
              </a:ext>
            </a:extLst>
          </p:cNvPr>
          <p:cNvSpPr>
            <a:spLocks noGrp="1"/>
          </p:cNvSpPr>
          <p:nvPr>
            <p:ph type="title" idx="4294967295"/>
          </p:nvPr>
        </p:nvSpPr>
        <p:spPr>
          <a:xfrm>
            <a:off x="0" y="17463"/>
            <a:ext cx="12192000" cy="709368"/>
          </a:xfrm>
        </p:spPr>
        <p:txBody>
          <a:bodyPr>
            <a:normAutofit/>
          </a:bodyPr>
          <a:lstStyle/>
          <a:p>
            <a:pPr algn="ctr"/>
            <a:r>
              <a:rPr lang="pt-BR" sz="3600" dirty="0" err="1"/>
              <a:t>Indicators</a:t>
            </a:r>
            <a:r>
              <a:rPr lang="pt-BR" sz="3600" dirty="0"/>
              <a:t> </a:t>
            </a:r>
            <a:r>
              <a:rPr lang="pt-BR" sz="3600" dirty="0" err="1"/>
              <a:t>Selected</a:t>
            </a:r>
            <a:endParaRPr lang="en-GB" sz="3600" dirty="0"/>
          </a:p>
        </p:txBody>
      </p:sp>
      <p:graphicFrame>
        <p:nvGraphicFramePr>
          <p:cNvPr id="7" name="Diagrama 6">
            <a:extLst>
              <a:ext uri="{FF2B5EF4-FFF2-40B4-BE49-F238E27FC236}">
                <a16:creationId xmlns:a16="http://schemas.microsoft.com/office/drawing/2014/main" id="{65AEDFDF-71E8-42E8-87B6-F96AE54BDA4D}"/>
              </a:ext>
            </a:extLst>
          </p:cNvPr>
          <p:cNvGraphicFramePr/>
          <p:nvPr>
            <p:extLst>
              <p:ext uri="{D42A27DB-BD31-4B8C-83A1-F6EECF244321}">
                <p14:modId xmlns:p14="http://schemas.microsoft.com/office/powerpoint/2010/main" val="184033088"/>
              </p:ext>
            </p:extLst>
          </p:nvPr>
        </p:nvGraphicFramePr>
        <p:xfrm>
          <a:off x="228600" y="1033205"/>
          <a:ext cx="11734800" cy="545680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CaixaDeTexto 7">
            <a:extLst>
              <a:ext uri="{FF2B5EF4-FFF2-40B4-BE49-F238E27FC236}">
                <a16:creationId xmlns:a16="http://schemas.microsoft.com/office/drawing/2014/main" id="{7D79F866-463A-436A-8A2D-973010F677C6}"/>
              </a:ext>
            </a:extLst>
          </p:cNvPr>
          <p:cNvSpPr txBox="1"/>
          <p:nvPr/>
        </p:nvSpPr>
        <p:spPr>
          <a:xfrm>
            <a:off x="9159297" y="5113824"/>
            <a:ext cx="2848707" cy="1477328"/>
          </a:xfrm>
          <a:prstGeom prst="rect">
            <a:avLst/>
          </a:prstGeom>
          <a:solidFill>
            <a:schemeClr val="bg1"/>
          </a:solidFill>
        </p:spPr>
        <p:txBody>
          <a:bodyPr wrap="square" rtlCol="0">
            <a:spAutoFit/>
          </a:bodyPr>
          <a:lstStyle/>
          <a:p>
            <a:r>
              <a:rPr lang="pt-BR" dirty="0" err="1"/>
              <a:t>Legend</a:t>
            </a:r>
            <a:r>
              <a:rPr lang="pt-BR" dirty="0"/>
              <a:t>:</a:t>
            </a:r>
          </a:p>
          <a:p>
            <a:r>
              <a:rPr lang="pt-BR" dirty="0">
                <a:solidFill>
                  <a:schemeClr val="bg1">
                    <a:lumMod val="50000"/>
                  </a:schemeClr>
                </a:solidFill>
              </a:rPr>
              <a:t>Complementar data</a:t>
            </a:r>
          </a:p>
          <a:p>
            <a:endParaRPr lang="pt-BR" dirty="0">
              <a:solidFill>
                <a:schemeClr val="bg1">
                  <a:lumMod val="50000"/>
                </a:schemeClr>
              </a:solidFill>
            </a:endParaRPr>
          </a:p>
          <a:p>
            <a:r>
              <a:rPr lang="pt-BR" dirty="0"/>
              <a:t>I</a:t>
            </a:r>
            <a:r>
              <a:rPr lang="en-GB" dirty="0" err="1"/>
              <a:t>ndicators</a:t>
            </a:r>
            <a:r>
              <a:rPr lang="en-GB" dirty="0"/>
              <a:t> to be considered in the regression</a:t>
            </a:r>
            <a:r>
              <a:rPr lang="pt-BR" dirty="0"/>
              <a:t> </a:t>
            </a:r>
            <a:endParaRPr lang="en-GB" dirty="0"/>
          </a:p>
        </p:txBody>
      </p:sp>
    </p:spTree>
    <p:extLst>
      <p:ext uri="{BB962C8B-B14F-4D97-AF65-F5344CB8AC3E}">
        <p14:creationId xmlns:p14="http://schemas.microsoft.com/office/powerpoint/2010/main" val="157384054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302CEDA-B637-4963-AC32-CA7C010C1A33}"/>
              </a:ext>
            </a:extLst>
          </p:cNvPr>
          <p:cNvSpPr>
            <a:spLocks noGrp="1"/>
          </p:cNvSpPr>
          <p:nvPr>
            <p:ph type="title"/>
          </p:nvPr>
        </p:nvSpPr>
        <p:spPr/>
        <p:txBody>
          <a:bodyPr/>
          <a:lstStyle/>
          <a:p>
            <a:r>
              <a:rPr lang="pt-BR" dirty="0" err="1"/>
              <a:t>Regression</a:t>
            </a:r>
            <a:r>
              <a:rPr lang="pt-BR" dirty="0"/>
              <a:t> - </a:t>
            </a:r>
            <a:r>
              <a:rPr lang="pt-BR" dirty="0" err="1"/>
              <a:t>Russia</a:t>
            </a:r>
            <a:endParaRPr lang="en-GB" dirty="0"/>
          </a:p>
        </p:txBody>
      </p:sp>
      <p:sp>
        <p:nvSpPr>
          <p:cNvPr id="12" name="CaixaDeTexto 11">
            <a:extLst>
              <a:ext uri="{FF2B5EF4-FFF2-40B4-BE49-F238E27FC236}">
                <a16:creationId xmlns:a16="http://schemas.microsoft.com/office/drawing/2014/main" id="{FE42D8CA-4FC6-4F94-A684-361FB5746AD9}"/>
              </a:ext>
            </a:extLst>
          </p:cNvPr>
          <p:cNvSpPr txBox="1"/>
          <p:nvPr/>
        </p:nvSpPr>
        <p:spPr>
          <a:xfrm>
            <a:off x="624840" y="1266713"/>
            <a:ext cx="6121399" cy="338554"/>
          </a:xfrm>
          <a:prstGeom prst="rect">
            <a:avLst/>
          </a:prstGeom>
          <a:noFill/>
        </p:spPr>
        <p:txBody>
          <a:bodyPr wrap="square" rtlCol="0">
            <a:spAutoFit/>
          </a:bodyPr>
          <a:lstStyle/>
          <a:p>
            <a:pPr algn="ctr"/>
            <a:r>
              <a:rPr lang="en-GB" sz="1600" dirty="0" err="1">
                <a:solidFill>
                  <a:srgbClr val="0070C0"/>
                </a:solidFill>
              </a:rPr>
              <a:t>Labor</a:t>
            </a:r>
            <a:r>
              <a:rPr lang="en-GB" sz="1600" dirty="0">
                <a:solidFill>
                  <a:srgbClr val="0070C0"/>
                </a:solidFill>
              </a:rPr>
              <a:t> force participation rate, total (% of total population ages 15-64)</a:t>
            </a:r>
          </a:p>
        </p:txBody>
      </p:sp>
      <p:pic>
        <p:nvPicPr>
          <p:cNvPr id="14340" name="Picture 4">
            <a:extLst>
              <a:ext uri="{FF2B5EF4-FFF2-40B4-BE49-F238E27FC236}">
                <a16:creationId xmlns:a16="http://schemas.microsoft.com/office/drawing/2014/main" id="{18FF8909-8039-41B4-B366-90F1C07E23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4482" y="1605267"/>
            <a:ext cx="3638550" cy="264795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4A8B0F0D-19FF-438F-89D7-F95848D5F56E}"/>
              </a:ext>
            </a:extLst>
          </p:cNvPr>
          <p:cNvPicPr>
            <a:picLocks noChangeAspect="1"/>
          </p:cNvPicPr>
          <p:nvPr/>
        </p:nvPicPr>
        <p:blipFill rotWithShape="1">
          <a:blip r:embed="rId3"/>
          <a:srcRect l="16166" t="37800" r="38667" b="26962"/>
          <a:stretch/>
        </p:blipFill>
        <p:spPr>
          <a:xfrm>
            <a:off x="1189991" y="4382985"/>
            <a:ext cx="5506720" cy="2416604"/>
          </a:xfrm>
          <a:prstGeom prst="rect">
            <a:avLst/>
          </a:prstGeom>
        </p:spPr>
      </p:pic>
      <p:pic>
        <p:nvPicPr>
          <p:cNvPr id="14342" name="Picture 6">
            <a:extLst>
              <a:ext uri="{FF2B5EF4-FFF2-40B4-BE49-F238E27FC236}">
                <a16:creationId xmlns:a16="http://schemas.microsoft.com/office/drawing/2014/main" id="{F7B986FA-9732-4A22-8163-C42C4CBBCE0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46239" y="1670151"/>
            <a:ext cx="3657600" cy="2647950"/>
          </a:xfrm>
          <a:prstGeom prst="rect">
            <a:avLst/>
          </a:prstGeom>
          <a:noFill/>
          <a:extLst>
            <a:ext uri="{909E8E84-426E-40DD-AFC4-6F175D3DCCD1}">
              <a14:hiddenFill xmlns:a14="http://schemas.microsoft.com/office/drawing/2010/main">
                <a:solidFill>
                  <a:srgbClr val="FFFFFF"/>
                </a:solidFill>
              </a14:hiddenFill>
            </a:ext>
          </a:extLst>
        </p:spPr>
      </p:pic>
      <p:sp>
        <p:nvSpPr>
          <p:cNvPr id="13" name="CaixaDeTexto 7">
            <a:extLst>
              <a:ext uri="{FF2B5EF4-FFF2-40B4-BE49-F238E27FC236}">
                <a16:creationId xmlns:a16="http://schemas.microsoft.com/office/drawing/2014/main" id="{3F7B099E-6C2D-429A-B282-ED75B43FD804}"/>
              </a:ext>
            </a:extLst>
          </p:cNvPr>
          <p:cNvSpPr txBox="1"/>
          <p:nvPr/>
        </p:nvSpPr>
        <p:spPr>
          <a:xfrm>
            <a:off x="6568440" y="1266713"/>
            <a:ext cx="4998720" cy="338554"/>
          </a:xfrm>
          <a:prstGeom prst="rect">
            <a:avLst/>
          </a:prstGeom>
          <a:solidFill>
            <a:schemeClr val="bg1"/>
          </a:solidFill>
        </p:spPr>
        <p:txBody>
          <a:bodyPr wrap="square" rtlCol="0">
            <a:spAutoFit/>
          </a:bodyPr>
          <a:lstStyle/>
          <a:p>
            <a:pPr algn="ctr"/>
            <a:r>
              <a:rPr lang="en-GB" sz="1600" dirty="0">
                <a:solidFill>
                  <a:srgbClr val="0070C0"/>
                </a:solidFill>
              </a:rPr>
              <a:t>GDP per capita (current US$)</a:t>
            </a:r>
          </a:p>
        </p:txBody>
      </p:sp>
      <p:pic>
        <p:nvPicPr>
          <p:cNvPr id="8" name="Graphic 7" descr="Checkmark with solid fill">
            <a:extLst>
              <a:ext uri="{FF2B5EF4-FFF2-40B4-BE49-F238E27FC236}">
                <a16:creationId xmlns:a16="http://schemas.microsoft.com/office/drawing/2014/main" id="{2BD464B8-6298-46D9-86FE-C995E04EC95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255579" y="1735035"/>
            <a:ext cx="380365" cy="380365"/>
          </a:xfrm>
          <a:prstGeom prst="rect">
            <a:avLst/>
          </a:prstGeom>
        </p:spPr>
      </p:pic>
      <p:sp>
        <p:nvSpPr>
          <p:cNvPr id="9" name="Oval 8">
            <a:extLst>
              <a:ext uri="{FF2B5EF4-FFF2-40B4-BE49-F238E27FC236}">
                <a16:creationId xmlns:a16="http://schemas.microsoft.com/office/drawing/2014/main" id="{3B3BD8E2-0AFC-4337-946F-C682FF32FCCD}"/>
              </a:ext>
            </a:extLst>
          </p:cNvPr>
          <p:cNvSpPr/>
          <p:nvPr/>
        </p:nvSpPr>
        <p:spPr>
          <a:xfrm>
            <a:off x="9067800" y="1809942"/>
            <a:ext cx="1806891" cy="172778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98752998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302CEDA-B637-4963-AC32-CA7C010C1A33}"/>
              </a:ext>
            </a:extLst>
          </p:cNvPr>
          <p:cNvSpPr>
            <a:spLocks noGrp="1"/>
          </p:cNvSpPr>
          <p:nvPr>
            <p:ph type="title"/>
          </p:nvPr>
        </p:nvSpPr>
        <p:spPr/>
        <p:txBody>
          <a:bodyPr/>
          <a:lstStyle/>
          <a:p>
            <a:r>
              <a:rPr lang="pt-BR" dirty="0" err="1"/>
              <a:t>Regression</a:t>
            </a:r>
            <a:r>
              <a:rPr lang="pt-BR" dirty="0"/>
              <a:t> – South </a:t>
            </a:r>
            <a:r>
              <a:rPr lang="pt-BR" dirty="0" err="1"/>
              <a:t>Africa</a:t>
            </a:r>
            <a:endParaRPr lang="en-GB" dirty="0"/>
          </a:p>
        </p:txBody>
      </p:sp>
      <p:sp>
        <p:nvSpPr>
          <p:cNvPr id="8" name="CaixaDeTexto 7">
            <a:extLst>
              <a:ext uri="{FF2B5EF4-FFF2-40B4-BE49-F238E27FC236}">
                <a16:creationId xmlns:a16="http://schemas.microsoft.com/office/drawing/2014/main" id="{87804AE0-B633-429F-B9E9-6BFE08BA83BA}"/>
              </a:ext>
            </a:extLst>
          </p:cNvPr>
          <p:cNvSpPr txBox="1"/>
          <p:nvPr/>
        </p:nvSpPr>
        <p:spPr>
          <a:xfrm>
            <a:off x="680720" y="1185433"/>
            <a:ext cx="4998720" cy="338554"/>
          </a:xfrm>
          <a:prstGeom prst="rect">
            <a:avLst/>
          </a:prstGeom>
          <a:solidFill>
            <a:schemeClr val="bg1"/>
          </a:solidFill>
        </p:spPr>
        <p:txBody>
          <a:bodyPr wrap="square" rtlCol="0">
            <a:spAutoFit/>
          </a:bodyPr>
          <a:lstStyle/>
          <a:p>
            <a:pPr algn="ctr"/>
            <a:r>
              <a:rPr lang="en-GB" sz="1600" dirty="0">
                <a:solidFill>
                  <a:srgbClr val="0070C0"/>
                </a:solidFill>
              </a:rPr>
              <a:t>GDP per capita (current US$)</a:t>
            </a:r>
          </a:p>
        </p:txBody>
      </p:sp>
      <p:sp>
        <p:nvSpPr>
          <p:cNvPr id="12" name="CaixaDeTexto 11">
            <a:extLst>
              <a:ext uri="{FF2B5EF4-FFF2-40B4-BE49-F238E27FC236}">
                <a16:creationId xmlns:a16="http://schemas.microsoft.com/office/drawing/2014/main" id="{FE42D8CA-4FC6-4F94-A684-361FB5746AD9}"/>
              </a:ext>
            </a:extLst>
          </p:cNvPr>
          <p:cNvSpPr txBox="1"/>
          <p:nvPr/>
        </p:nvSpPr>
        <p:spPr>
          <a:xfrm>
            <a:off x="6805975" y="1185433"/>
            <a:ext cx="4025219" cy="338554"/>
          </a:xfrm>
          <a:prstGeom prst="rect">
            <a:avLst/>
          </a:prstGeom>
          <a:noFill/>
        </p:spPr>
        <p:txBody>
          <a:bodyPr wrap="square" rtlCol="0">
            <a:spAutoFit/>
          </a:bodyPr>
          <a:lstStyle/>
          <a:p>
            <a:pPr algn="ctr"/>
            <a:r>
              <a:rPr lang="en-GB" sz="1600" dirty="0">
                <a:solidFill>
                  <a:srgbClr val="0070C0"/>
                </a:solidFill>
              </a:rPr>
              <a:t>Employers, total (% of total employment)</a:t>
            </a:r>
          </a:p>
        </p:txBody>
      </p:sp>
      <p:pic>
        <p:nvPicPr>
          <p:cNvPr id="13314" name="Picture 2">
            <a:extLst>
              <a:ext uri="{FF2B5EF4-FFF2-40B4-BE49-F238E27FC236}">
                <a16:creationId xmlns:a16="http://schemas.microsoft.com/office/drawing/2014/main" id="{EF40E802-1F74-4494-BA4E-D41A39DC18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05975" y="1554467"/>
            <a:ext cx="3667125" cy="2647950"/>
          </a:xfrm>
          <a:prstGeom prst="rect">
            <a:avLst/>
          </a:prstGeom>
          <a:noFill/>
          <a:extLst>
            <a:ext uri="{909E8E84-426E-40DD-AFC4-6F175D3DCCD1}">
              <a14:hiddenFill xmlns:a14="http://schemas.microsoft.com/office/drawing/2010/main">
                <a:solidFill>
                  <a:srgbClr val="FFFFFF"/>
                </a:solidFill>
              </a14:hiddenFill>
            </a:ext>
          </a:extLst>
        </p:spPr>
      </p:pic>
      <p:pic>
        <p:nvPicPr>
          <p:cNvPr id="13316" name="Picture 4">
            <a:extLst>
              <a:ext uri="{FF2B5EF4-FFF2-40B4-BE49-F238E27FC236}">
                <a16:creationId xmlns:a16="http://schemas.microsoft.com/office/drawing/2014/main" id="{82C564ED-57FE-4A92-A35C-41CD834694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60805" y="1554467"/>
            <a:ext cx="3638550" cy="264795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F3EE216C-E98A-4F7F-9C72-84E9F2BB1F64}"/>
              </a:ext>
            </a:extLst>
          </p:cNvPr>
          <p:cNvPicPr>
            <a:picLocks noChangeAspect="1"/>
          </p:cNvPicPr>
          <p:nvPr/>
        </p:nvPicPr>
        <p:blipFill rotWithShape="1">
          <a:blip r:embed="rId4"/>
          <a:srcRect l="16583" t="33184" r="37833" b="29538"/>
          <a:stretch/>
        </p:blipFill>
        <p:spPr>
          <a:xfrm>
            <a:off x="1248455" y="4240530"/>
            <a:ext cx="5557520" cy="2556510"/>
          </a:xfrm>
          <a:prstGeom prst="rect">
            <a:avLst/>
          </a:prstGeom>
        </p:spPr>
      </p:pic>
      <p:pic>
        <p:nvPicPr>
          <p:cNvPr id="9" name="Graphic 8" descr="Checkmark with solid fill">
            <a:extLst>
              <a:ext uri="{FF2B5EF4-FFF2-40B4-BE49-F238E27FC236}">
                <a16:creationId xmlns:a16="http://schemas.microsoft.com/office/drawing/2014/main" id="{7A0F478C-5C82-4CD1-B2A4-62FC56C3291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031986" y="1820769"/>
            <a:ext cx="380365" cy="380365"/>
          </a:xfrm>
          <a:prstGeom prst="rect">
            <a:avLst/>
          </a:prstGeom>
        </p:spPr>
      </p:pic>
      <p:pic>
        <p:nvPicPr>
          <p:cNvPr id="10" name="Graphic 9" descr="Checkmark with solid fill">
            <a:extLst>
              <a:ext uri="{FF2B5EF4-FFF2-40B4-BE49-F238E27FC236}">
                <a16:creationId xmlns:a16="http://schemas.microsoft.com/office/drawing/2014/main" id="{59F9E202-513A-44BE-BB91-6A00FBF29E5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473100" y="1820770"/>
            <a:ext cx="380365" cy="380365"/>
          </a:xfrm>
          <a:prstGeom prst="rect">
            <a:avLst/>
          </a:prstGeom>
        </p:spPr>
      </p:pic>
    </p:spTree>
    <p:extLst>
      <p:ext uri="{BB962C8B-B14F-4D97-AF65-F5344CB8AC3E}">
        <p14:creationId xmlns:p14="http://schemas.microsoft.com/office/powerpoint/2010/main" val="45051885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302CEDA-B637-4963-AC32-CA7C010C1A33}"/>
              </a:ext>
            </a:extLst>
          </p:cNvPr>
          <p:cNvSpPr>
            <a:spLocks noGrp="1"/>
          </p:cNvSpPr>
          <p:nvPr>
            <p:ph type="title" idx="4294967295"/>
          </p:nvPr>
        </p:nvSpPr>
        <p:spPr>
          <a:xfrm>
            <a:off x="838200" y="2648903"/>
            <a:ext cx="10515600" cy="1325562"/>
          </a:xfrm>
        </p:spPr>
        <p:txBody>
          <a:bodyPr/>
          <a:lstStyle/>
          <a:p>
            <a:pPr algn="ctr"/>
            <a:r>
              <a:rPr lang="en-GB" dirty="0"/>
              <a:t>K sensitivity analyses</a:t>
            </a:r>
          </a:p>
        </p:txBody>
      </p:sp>
    </p:spTree>
    <p:extLst>
      <p:ext uri="{BB962C8B-B14F-4D97-AF65-F5344CB8AC3E}">
        <p14:creationId xmlns:p14="http://schemas.microsoft.com/office/powerpoint/2010/main" val="9649762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753F2534-E4D7-49C0-950E-1B2DD55DB787}"/>
              </a:ext>
            </a:extLst>
          </p:cNvPr>
          <p:cNvPicPr>
            <a:picLocks noChangeAspect="1"/>
          </p:cNvPicPr>
          <p:nvPr/>
        </p:nvPicPr>
        <p:blipFill rotWithShape="1">
          <a:blip r:embed="rId2"/>
          <a:srcRect l="17392" t="26215" r="54576" b="38752"/>
          <a:stretch/>
        </p:blipFill>
        <p:spPr>
          <a:xfrm>
            <a:off x="201170" y="1146998"/>
            <a:ext cx="3903622" cy="2744092"/>
          </a:xfrm>
          <a:prstGeom prst="rect">
            <a:avLst/>
          </a:prstGeom>
        </p:spPr>
      </p:pic>
      <p:sp>
        <p:nvSpPr>
          <p:cNvPr id="2" name="Title 1">
            <a:extLst>
              <a:ext uri="{FF2B5EF4-FFF2-40B4-BE49-F238E27FC236}">
                <a16:creationId xmlns:a16="http://schemas.microsoft.com/office/drawing/2014/main" id="{411302E3-B19C-4716-8825-262CEA240292}"/>
              </a:ext>
            </a:extLst>
          </p:cNvPr>
          <p:cNvSpPr>
            <a:spLocks noGrp="1"/>
          </p:cNvSpPr>
          <p:nvPr>
            <p:ph type="title"/>
          </p:nvPr>
        </p:nvSpPr>
        <p:spPr/>
        <p:txBody>
          <a:bodyPr/>
          <a:lstStyle/>
          <a:p>
            <a:r>
              <a:rPr lang="en-GB" dirty="0"/>
              <a:t>K sensitivity analysis – </a:t>
            </a:r>
            <a:r>
              <a:rPr lang="en-GB" sz="2800" dirty="0"/>
              <a:t>BRA - SERVIÇOS (K = 5, 10, 20, 29)</a:t>
            </a:r>
            <a:endParaRPr lang="en-GB" dirty="0"/>
          </a:p>
        </p:txBody>
      </p:sp>
      <p:pic>
        <p:nvPicPr>
          <p:cNvPr id="5" name="Picture 4">
            <a:extLst>
              <a:ext uri="{FF2B5EF4-FFF2-40B4-BE49-F238E27FC236}">
                <a16:creationId xmlns:a16="http://schemas.microsoft.com/office/drawing/2014/main" id="{FD11B68F-26FB-4883-BEEE-0C75039E45EA}"/>
              </a:ext>
            </a:extLst>
          </p:cNvPr>
          <p:cNvPicPr>
            <a:picLocks noChangeAspect="1"/>
          </p:cNvPicPr>
          <p:nvPr/>
        </p:nvPicPr>
        <p:blipFill rotWithShape="1">
          <a:blip r:embed="rId3"/>
          <a:srcRect l="16830" t="46611" r="54261" b="18162"/>
          <a:stretch/>
        </p:blipFill>
        <p:spPr>
          <a:xfrm>
            <a:off x="4049079" y="3917247"/>
            <a:ext cx="4171165" cy="2858954"/>
          </a:xfrm>
          <a:prstGeom prst="rect">
            <a:avLst/>
          </a:prstGeom>
        </p:spPr>
      </p:pic>
      <p:pic>
        <p:nvPicPr>
          <p:cNvPr id="8" name="Picture 7">
            <a:extLst>
              <a:ext uri="{FF2B5EF4-FFF2-40B4-BE49-F238E27FC236}">
                <a16:creationId xmlns:a16="http://schemas.microsoft.com/office/drawing/2014/main" id="{7D638968-B1DD-44FA-B4C6-B12AB92E1938}"/>
              </a:ext>
            </a:extLst>
          </p:cNvPr>
          <p:cNvPicPr>
            <a:picLocks noChangeAspect="1"/>
          </p:cNvPicPr>
          <p:nvPr/>
        </p:nvPicPr>
        <p:blipFill rotWithShape="1">
          <a:blip r:embed="rId4"/>
          <a:srcRect l="17602" t="32392" r="54753" b="31047"/>
          <a:stretch/>
        </p:blipFill>
        <p:spPr>
          <a:xfrm>
            <a:off x="155982" y="3917247"/>
            <a:ext cx="3993998" cy="2971233"/>
          </a:xfrm>
          <a:prstGeom prst="rect">
            <a:avLst/>
          </a:prstGeom>
        </p:spPr>
      </p:pic>
      <p:sp>
        <p:nvSpPr>
          <p:cNvPr id="9" name="Rectangle 1">
            <a:extLst>
              <a:ext uri="{FF2B5EF4-FFF2-40B4-BE49-F238E27FC236}">
                <a16:creationId xmlns:a16="http://schemas.microsoft.com/office/drawing/2014/main" id="{409DA06D-6354-4F6E-84E3-9FED4DB697F5}"/>
              </a:ext>
            </a:extLst>
          </p:cNvPr>
          <p:cNvSpPr>
            <a:spLocks noChangeArrowheads="1"/>
          </p:cNvSpPr>
          <p:nvPr/>
        </p:nvSpPr>
        <p:spPr bwMode="auto">
          <a:xfrm>
            <a:off x="8220244" y="1262171"/>
            <a:ext cx="3822399" cy="295465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lvl="1" defTabSz="914400" eaLnBrk="0" fontAlgn="base" hangingPunct="0">
              <a:spcBef>
                <a:spcPct val="0"/>
              </a:spcBef>
              <a:spcAft>
                <a:spcPct val="0"/>
              </a:spcAft>
            </a:pPr>
            <a:endParaRPr kumimoji="0" lang="en-US" altLang="en-US" sz="1200" b="0" i="0" u="none" strike="noStrike" cap="none" normalizeH="0" baseline="0" dirty="0">
              <a:ln>
                <a:noFill/>
              </a:ln>
              <a:solidFill>
                <a:srgbClr val="000000"/>
              </a:solidFill>
              <a:effectLst/>
              <a:latin typeface="Courier New" panose="02070309020205020404" pitchFamily="49" charset="0"/>
            </a:endParaRPr>
          </a:p>
          <a:p>
            <a:pPr lvl="1" defTabSz="914400" eaLnBrk="0" fontAlgn="base" hangingPunct="0">
              <a:spcBef>
                <a:spcPct val="0"/>
              </a:spcBef>
              <a:spcAft>
                <a:spcPct val="0"/>
              </a:spcAft>
            </a:pPr>
            <a:r>
              <a:rPr kumimoji="0" lang="en-US" altLang="en-US" sz="1200" b="0" i="0" u="none" strike="noStrike" cap="none" normalizeH="0" baseline="0" dirty="0">
                <a:ln>
                  <a:noFill/>
                </a:ln>
                <a:solidFill>
                  <a:srgbClr val="000000"/>
                </a:solidFill>
                <a:effectLst/>
                <a:latin typeface="Courier New" panose="02070309020205020404" pitchFamily="49" charset="0"/>
              </a:rPr>
              <a:t>Country: BRA </a:t>
            </a:r>
          </a:p>
          <a:p>
            <a:pPr lvl="1" defTabSz="914400" eaLnBrk="0" fontAlgn="base" hangingPunct="0">
              <a:spcBef>
                <a:spcPct val="0"/>
              </a:spcBef>
              <a:spcAft>
                <a:spcPct val="0"/>
              </a:spcAft>
            </a:pPr>
            <a:endParaRPr lang="en-US" altLang="en-US" sz="1200" dirty="0">
              <a:solidFill>
                <a:srgbClr val="000000"/>
              </a:solidFill>
              <a:latin typeface="Courier New" panose="02070309020205020404" pitchFamily="49" charset="0"/>
            </a:endParaRPr>
          </a:p>
          <a:p>
            <a:pPr lvl="1" defTabSz="914400" eaLnBrk="0" fontAlgn="base" hangingPunct="0">
              <a:spcBef>
                <a:spcPct val="0"/>
              </a:spcBef>
              <a:spcAft>
                <a:spcPct val="0"/>
              </a:spcAft>
            </a:pPr>
            <a:endParaRPr kumimoji="0" lang="en-US" altLang="en-US" sz="1200" b="0" i="0" u="none" strike="noStrike" cap="none" normalizeH="0" baseline="0" dirty="0">
              <a:ln>
                <a:noFill/>
              </a:ln>
              <a:solidFill>
                <a:srgbClr val="000000"/>
              </a:solidFill>
              <a:effectLst/>
              <a:latin typeface="Courier New" panose="02070309020205020404" pitchFamily="49" charset="0"/>
            </a:endParaRPr>
          </a:p>
          <a:p>
            <a:pPr marL="685800" lvl="1" indent="-228600" defTabSz="914400" eaLnBrk="0" fontAlgn="base" hangingPunct="0">
              <a:spcBef>
                <a:spcPct val="0"/>
              </a:spcBef>
              <a:spcAft>
                <a:spcPct val="0"/>
              </a:spcAft>
              <a:buFontTx/>
              <a:buAutoNum type="arabicPeriod"/>
            </a:pPr>
            <a:r>
              <a:rPr kumimoji="0" lang="en-US" altLang="en-US" sz="1200" b="0" i="0" u="none" strike="noStrike" cap="none" normalizeH="0" baseline="0" dirty="0">
                <a:ln>
                  <a:noFill/>
                </a:ln>
                <a:solidFill>
                  <a:srgbClr val="000000"/>
                </a:solidFill>
                <a:effectLst/>
                <a:latin typeface="Courier New" panose="02070309020205020404" pitchFamily="49" charset="0"/>
              </a:rPr>
              <a:t>Best score: -3.9833810125632554 Cross validation 5 Degree: 1</a:t>
            </a:r>
            <a:r>
              <a:rPr kumimoji="0" lang="en-US" altLang="en-US" sz="1200" b="0" i="0" u="none" strike="noStrike" cap="none" normalizeH="0" baseline="0" dirty="0">
                <a:ln>
                  <a:noFill/>
                </a:ln>
                <a:solidFill>
                  <a:schemeClr val="tx1"/>
                </a:solidFill>
                <a:effectLst/>
              </a:rPr>
              <a:t> </a:t>
            </a:r>
            <a:endParaRPr kumimoji="0" lang="en-US" altLang="en-US" sz="1200" b="0" i="0" u="none" strike="noStrike" cap="none" normalizeH="0" baseline="0" dirty="0">
              <a:ln>
                <a:noFill/>
              </a:ln>
              <a:solidFill>
                <a:schemeClr val="tx1"/>
              </a:solidFill>
              <a:effectLst/>
              <a:latin typeface="Arial" panose="020B0604020202020204" pitchFamily="34" charset="0"/>
            </a:endParaRPr>
          </a:p>
          <a:p>
            <a:pPr marL="685800" lvl="1" indent="-228600" defTabSz="914400" eaLnBrk="0" fontAlgn="base" hangingPunct="0">
              <a:spcBef>
                <a:spcPct val="0"/>
              </a:spcBef>
              <a:spcAft>
                <a:spcPct val="0"/>
              </a:spcAft>
              <a:buFontTx/>
              <a:buAutoNum type="arabicPeriod"/>
            </a:pPr>
            <a:endParaRPr kumimoji="0" lang="en-US" altLang="en-US" sz="1200" b="0" i="0" u="none" strike="noStrike" cap="none" normalizeH="0" baseline="0" dirty="0">
              <a:ln>
                <a:noFill/>
              </a:ln>
              <a:solidFill>
                <a:srgbClr val="000000"/>
              </a:solidFill>
              <a:effectLst/>
              <a:latin typeface="Courier New" panose="02070309020205020404" pitchFamily="49" charset="0"/>
            </a:endParaRPr>
          </a:p>
          <a:p>
            <a:pPr marL="685800" lvl="1" indent="-228600" defTabSz="914400" eaLnBrk="0" fontAlgn="base" hangingPunct="0">
              <a:spcBef>
                <a:spcPct val="0"/>
              </a:spcBef>
              <a:spcAft>
                <a:spcPct val="0"/>
              </a:spcAft>
              <a:buFontTx/>
              <a:buAutoNum type="arabicPeriod"/>
            </a:pPr>
            <a:r>
              <a:rPr lang="en-US" altLang="en-US" sz="1200" dirty="0">
                <a:solidFill>
                  <a:srgbClr val="000000"/>
                </a:solidFill>
                <a:latin typeface="Courier New" panose="02070309020205020404" pitchFamily="49" charset="0"/>
              </a:rPr>
              <a:t>Be</a:t>
            </a:r>
            <a:r>
              <a:rPr kumimoji="0" lang="en-US" altLang="en-US" sz="1200" b="0" i="0" u="none" strike="noStrike" cap="none" normalizeH="0" baseline="0" dirty="0">
                <a:ln>
                  <a:noFill/>
                </a:ln>
                <a:solidFill>
                  <a:srgbClr val="000000"/>
                </a:solidFill>
                <a:effectLst/>
                <a:latin typeface="Courier New" panose="02070309020205020404" pitchFamily="49" charset="0"/>
              </a:rPr>
              <a:t>st score: -2.1141379917315115 Cross validation 10 Degree: 4</a:t>
            </a:r>
            <a:r>
              <a:rPr kumimoji="0" lang="en-US" altLang="en-US" sz="1050" b="0" i="0" u="none" strike="noStrike" cap="none" normalizeH="0" baseline="0" dirty="0">
                <a:ln>
                  <a:noFill/>
                </a:ln>
                <a:solidFill>
                  <a:schemeClr val="tx1"/>
                </a:solidFill>
                <a:effectLst/>
              </a:rPr>
              <a:t> </a:t>
            </a:r>
            <a:endParaRPr kumimoji="0" lang="en-US" altLang="en-US" sz="1200" b="0" i="0" u="none" strike="noStrike" cap="none" normalizeH="0" baseline="0" dirty="0">
              <a:ln>
                <a:noFill/>
              </a:ln>
              <a:solidFill>
                <a:schemeClr val="tx1"/>
              </a:solidFill>
              <a:effectLst/>
              <a:latin typeface="Arial" panose="020B0604020202020204" pitchFamily="34" charset="0"/>
            </a:endParaRPr>
          </a:p>
          <a:p>
            <a:pPr marL="685800" lvl="1" indent="-228600" defTabSz="914400" eaLnBrk="0" fontAlgn="base" hangingPunct="0">
              <a:spcBef>
                <a:spcPct val="0"/>
              </a:spcBef>
              <a:spcAft>
                <a:spcPct val="0"/>
              </a:spcAft>
              <a:buFontTx/>
              <a:buAutoNum type="arabicPeriod"/>
            </a:pPr>
            <a:endParaRPr kumimoji="0" lang="en-US" altLang="en-US" sz="1200" b="0" i="0" u="none" strike="noStrike" cap="none" normalizeH="0" baseline="0" dirty="0">
              <a:ln>
                <a:noFill/>
              </a:ln>
              <a:solidFill>
                <a:srgbClr val="000000"/>
              </a:solidFill>
              <a:effectLst/>
              <a:latin typeface="Courier New" panose="02070309020205020404" pitchFamily="49" charset="0"/>
            </a:endParaRPr>
          </a:p>
          <a:p>
            <a:pPr marL="685800" lvl="1" indent="-228600" defTabSz="914400" eaLnBrk="0" fontAlgn="base" hangingPunct="0">
              <a:spcBef>
                <a:spcPct val="0"/>
              </a:spcBef>
              <a:spcAft>
                <a:spcPct val="0"/>
              </a:spcAft>
              <a:buFontTx/>
              <a:buAutoNum type="arabicPeriod"/>
            </a:pPr>
            <a:r>
              <a:rPr kumimoji="0" lang="en-US" altLang="en-US" sz="1200" b="0" i="0" u="none" strike="noStrike" cap="none" normalizeH="0" baseline="0" dirty="0">
                <a:ln>
                  <a:noFill/>
                </a:ln>
                <a:solidFill>
                  <a:srgbClr val="000000"/>
                </a:solidFill>
                <a:effectLst/>
                <a:latin typeface="Courier New" panose="02070309020205020404" pitchFamily="49" charset="0"/>
              </a:rPr>
              <a:t>Best score: -1.6108313166377428 Cross validation 20 Degree: 18</a:t>
            </a:r>
            <a:r>
              <a:rPr kumimoji="0" lang="en-US" altLang="en-US" sz="1200" b="0" i="0" u="none" strike="noStrike" cap="none" normalizeH="0" baseline="0" dirty="0">
                <a:ln>
                  <a:noFill/>
                </a:ln>
                <a:solidFill>
                  <a:schemeClr val="tx1"/>
                </a:solidFill>
                <a:effectLst/>
              </a:rPr>
              <a:t> </a:t>
            </a:r>
            <a:endParaRPr lang="en-US" altLang="en-US" sz="1200" dirty="0"/>
          </a:p>
          <a:p>
            <a:pPr marL="685800" lvl="1" indent="-228600" defTabSz="914400" eaLnBrk="0" fontAlgn="base" hangingPunct="0">
              <a:spcBef>
                <a:spcPct val="0"/>
              </a:spcBef>
              <a:spcAft>
                <a:spcPct val="0"/>
              </a:spcAft>
              <a:buFontTx/>
              <a:buAutoNum type="arabicPeriod"/>
            </a:pPr>
            <a:endParaRPr kumimoji="0" lang="en-US" altLang="en-US" sz="1200" b="0" i="0" u="none" strike="noStrike" cap="none" normalizeH="0" baseline="0" dirty="0">
              <a:ln>
                <a:noFill/>
              </a:ln>
              <a:solidFill>
                <a:srgbClr val="000000"/>
              </a:solidFill>
              <a:effectLst/>
              <a:latin typeface="Courier New" panose="02070309020205020404" pitchFamily="49" charset="0"/>
            </a:endParaRPr>
          </a:p>
          <a:p>
            <a:pPr marL="685800" lvl="1" indent="-228600" defTabSz="914400" eaLnBrk="0" fontAlgn="base" hangingPunct="0">
              <a:spcBef>
                <a:spcPct val="0"/>
              </a:spcBef>
              <a:spcAft>
                <a:spcPct val="0"/>
              </a:spcAft>
              <a:buFontTx/>
              <a:buAutoNum type="arabicPeriod"/>
            </a:pPr>
            <a:r>
              <a:rPr kumimoji="0" lang="en-US" altLang="en-US" sz="1200" b="0" i="0" u="none" strike="noStrike" cap="none" normalizeH="0" baseline="0" dirty="0">
                <a:ln>
                  <a:noFill/>
                </a:ln>
                <a:solidFill>
                  <a:srgbClr val="000000"/>
                </a:solidFill>
                <a:effectLst/>
                <a:latin typeface="Courier New" panose="02070309020205020404" pitchFamily="49" charset="0"/>
              </a:rPr>
              <a:t>Best score: -1.3503898258407092 Cross validation 29 (leave one out) Degree: 5</a:t>
            </a:r>
            <a:endParaRPr kumimoji="0" lang="en-US" altLang="en-US" sz="1200" b="0" i="0" u="none" strike="noStrike" cap="none" normalizeH="0" baseline="0" dirty="0">
              <a:ln>
                <a:noFill/>
              </a:ln>
              <a:solidFill>
                <a:schemeClr val="tx1"/>
              </a:solidFill>
              <a:effectLst/>
              <a:latin typeface="Arial" panose="020B0604020202020204" pitchFamily="34" charset="0"/>
            </a:endParaRPr>
          </a:p>
        </p:txBody>
      </p:sp>
      <p:sp>
        <p:nvSpPr>
          <p:cNvPr id="11" name="Rectangle 3">
            <a:extLst>
              <a:ext uri="{FF2B5EF4-FFF2-40B4-BE49-F238E27FC236}">
                <a16:creationId xmlns:a16="http://schemas.microsoft.com/office/drawing/2014/main" id="{3B544546-FAB8-4E4D-B8CF-47EBDD48BC70}"/>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4" name="Rectangle 4">
            <a:extLst>
              <a:ext uri="{FF2B5EF4-FFF2-40B4-BE49-F238E27FC236}">
                <a16:creationId xmlns:a16="http://schemas.microsoft.com/office/drawing/2014/main" id="{563D4D9E-19BF-418D-B4DA-EC7BC27EF596}"/>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6" name="Picture 15">
            <a:extLst>
              <a:ext uri="{FF2B5EF4-FFF2-40B4-BE49-F238E27FC236}">
                <a16:creationId xmlns:a16="http://schemas.microsoft.com/office/drawing/2014/main" id="{1610D237-CC5A-4D76-8E37-5E4405963703}"/>
              </a:ext>
            </a:extLst>
          </p:cNvPr>
          <p:cNvPicPr>
            <a:picLocks noChangeAspect="1"/>
          </p:cNvPicPr>
          <p:nvPr/>
        </p:nvPicPr>
        <p:blipFill rotWithShape="1">
          <a:blip r:embed="rId5"/>
          <a:srcRect l="18018" t="34308" r="54542" b="30074"/>
          <a:stretch/>
        </p:blipFill>
        <p:spPr>
          <a:xfrm>
            <a:off x="4233301" y="1146998"/>
            <a:ext cx="3903622" cy="2850314"/>
          </a:xfrm>
          <a:prstGeom prst="rect">
            <a:avLst/>
          </a:prstGeom>
        </p:spPr>
      </p:pic>
      <p:sp>
        <p:nvSpPr>
          <p:cNvPr id="3" name="TextBox 2">
            <a:extLst>
              <a:ext uri="{FF2B5EF4-FFF2-40B4-BE49-F238E27FC236}">
                <a16:creationId xmlns:a16="http://schemas.microsoft.com/office/drawing/2014/main" id="{16CE1FDB-66AD-40E8-AB5D-A0A477AF45A6}"/>
              </a:ext>
            </a:extLst>
          </p:cNvPr>
          <p:cNvSpPr txBox="1"/>
          <p:nvPr/>
        </p:nvSpPr>
        <p:spPr>
          <a:xfrm>
            <a:off x="1606630" y="1379459"/>
            <a:ext cx="335280" cy="369332"/>
          </a:xfrm>
          <a:prstGeom prst="rect">
            <a:avLst/>
          </a:prstGeom>
          <a:noFill/>
          <a:ln>
            <a:solidFill>
              <a:schemeClr val="tx1"/>
            </a:solidFill>
          </a:ln>
        </p:spPr>
        <p:txBody>
          <a:bodyPr wrap="square" rtlCol="0">
            <a:spAutoFit/>
          </a:bodyPr>
          <a:lstStyle/>
          <a:p>
            <a:r>
              <a:rPr lang="en-GB" dirty="0">
                <a:solidFill>
                  <a:srgbClr val="FF0000"/>
                </a:solidFill>
              </a:rPr>
              <a:t>1</a:t>
            </a:r>
          </a:p>
        </p:txBody>
      </p:sp>
      <p:sp>
        <p:nvSpPr>
          <p:cNvPr id="12" name="TextBox 11">
            <a:extLst>
              <a:ext uri="{FF2B5EF4-FFF2-40B4-BE49-F238E27FC236}">
                <a16:creationId xmlns:a16="http://schemas.microsoft.com/office/drawing/2014/main" id="{5B800585-5B5C-46AD-9723-CB3C2E8AA06E}"/>
              </a:ext>
            </a:extLst>
          </p:cNvPr>
          <p:cNvSpPr txBox="1"/>
          <p:nvPr/>
        </p:nvSpPr>
        <p:spPr>
          <a:xfrm>
            <a:off x="1647270" y="4216826"/>
            <a:ext cx="294640" cy="369332"/>
          </a:xfrm>
          <a:prstGeom prst="rect">
            <a:avLst/>
          </a:prstGeom>
          <a:noFill/>
          <a:ln>
            <a:solidFill>
              <a:schemeClr val="tx1"/>
            </a:solidFill>
          </a:ln>
        </p:spPr>
        <p:txBody>
          <a:bodyPr wrap="square" rtlCol="0">
            <a:spAutoFit/>
          </a:bodyPr>
          <a:lstStyle/>
          <a:p>
            <a:r>
              <a:rPr lang="en-GB" dirty="0">
                <a:solidFill>
                  <a:srgbClr val="FF0000"/>
                </a:solidFill>
              </a:rPr>
              <a:t>3</a:t>
            </a:r>
          </a:p>
        </p:txBody>
      </p:sp>
      <p:sp>
        <p:nvSpPr>
          <p:cNvPr id="15" name="TextBox 14">
            <a:extLst>
              <a:ext uri="{FF2B5EF4-FFF2-40B4-BE49-F238E27FC236}">
                <a16:creationId xmlns:a16="http://schemas.microsoft.com/office/drawing/2014/main" id="{7236FA95-2352-42A3-8B3F-1A29FCBD2207}"/>
              </a:ext>
            </a:extLst>
          </p:cNvPr>
          <p:cNvSpPr txBox="1"/>
          <p:nvPr/>
        </p:nvSpPr>
        <p:spPr>
          <a:xfrm>
            <a:off x="6818771" y="1400731"/>
            <a:ext cx="293229" cy="369332"/>
          </a:xfrm>
          <a:prstGeom prst="rect">
            <a:avLst/>
          </a:prstGeom>
          <a:noFill/>
          <a:ln>
            <a:solidFill>
              <a:schemeClr val="tx1"/>
            </a:solidFill>
          </a:ln>
        </p:spPr>
        <p:txBody>
          <a:bodyPr wrap="square" rtlCol="0">
            <a:spAutoFit/>
          </a:bodyPr>
          <a:lstStyle/>
          <a:p>
            <a:r>
              <a:rPr lang="en-GB" dirty="0">
                <a:solidFill>
                  <a:srgbClr val="FF0000"/>
                </a:solidFill>
              </a:rPr>
              <a:t>2</a:t>
            </a:r>
          </a:p>
        </p:txBody>
      </p:sp>
      <p:sp>
        <p:nvSpPr>
          <p:cNvPr id="17" name="TextBox 16">
            <a:extLst>
              <a:ext uri="{FF2B5EF4-FFF2-40B4-BE49-F238E27FC236}">
                <a16:creationId xmlns:a16="http://schemas.microsoft.com/office/drawing/2014/main" id="{7739AC59-F7C9-4843-995B-181B17003969}"/>
              </a:ext>
            </a:extLst>
          </p:cNvPr>
          <p:cNvSpPr txBox="1"/>
          <p:nvPr/>
        </p:nvSpPr>
        <p:spPr>
          <a:xfrm>
            <a:off x="5684588" y="5167397"/>
            <a:ext cx="294640" cy="369332"/>
          </a:xfrm>
          <a:prstGeom prst="rect">
            <a:avLst/>
          </a:prstGeom>
          <a:noFill/>
          <a:ln>
            <a:solidFill>
              <a:schemeClr val="tx1"/>
            </a:solidFill>
          </a:ln>
        </p:spPr>
        <p:txBody>
          <a:bodyPr wrap="square" rtlCol="0">
            <a:spAutoFit/>
          </a:bodyPr>
          <a:lstStyle/>
          <a:p>
            <a:r>
              <a:rPr lang="en-GB" dirty="0">
                <a:solidFill>
                  <a:srgbClr val="FF0000"/>
                </a:solidFill>
              </a:rPr>
              <a:t>4</a:t>
            </a:r>
          </a:p>
        </p:txBody>
      </p:sp>
      <p:sp>
        <p:nvSpPr>
          <p:cNvPr id="4" name="Oval 3">
            <a:extLst>
              <a:ext uri="{FF2B5EF4-FFF2-40B4-BE49-F238E27FC236}">
                <a16:creationId xmlns:a16="http://schemas.microsoft.com/office/drawing/2014/main" id="{5E7CDA43-9E58-4856-838B-AC8344CF1BE2}"/>
              </a:ext>
            </a:extLst>
          </p:cNvPr>
          <p:cNvSpPr/>
          <p:nvPr/>
        </p:nvSpPr>
        <p:spPr>
          <a:xfrm>
            <a:off x="1" y="3342640"/>
            <a:ext cx="4573504" cy="353568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86077005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43" name="Picture 19">
            <a:extLst>
              <a:ext uri="{FF2B5EF4-FFF2-40B4-BE49-F238E27FC236}">
                <a16:creationId xmlns:a16="http://schemas.microsoft.com/office/drawing/2014/main" id="{CE5E6FAA-9532-4DB7-8E3C-15FAF906F4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9369" y="1214434"/>
            <a:ext cx="3657600" cy="2647950"/>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a:extLst>
              <a:ext uri="{FF2B5EF4-FFF2-40B4-BE49-F238E27FC236}">
                <a16:creationId xmlns:a16="http://schemas.microsoft.com/office/drawing/2014/main" id="{B9AAEE12-4D85-4ACE-8340-1EB1EF1241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37012" y="1248179"/>
            <a:ext cx="3657600" cy="264795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16905FEB-0E24-406C-8C2F-A760D46FE5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9369" y="3980531"/>
            <a:ext cx="3657600" cy="264795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142C747F-D5B0-4A59-953E-089B4D2948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43886" y="3886434"/>
            <a:ext cx="3917552" cy="283614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411302E3-B19C-4716-8825-262CEA240292}"/>
              </a:ext>
            </a:extLst>
          </p:cNvPr>
          <p:cNvSpPr>
            <a:spLocks noGrp="1"/>
          </p:cNvSpPr>
          <p:nvPr>
            <p:ph type="title"/>
          </p:nvPr>
        </p:nvSpPr>
        <p:spPr/>
        <p:txBody>
          <a:bodyPr/>
          <a:lstStyle/>
          <a:p>
            <a:r>
              <a:rPr lang="en-GB" dirty="0"/>
              <a:t>K sensitivity analysis – </a:t>
            </a:r>
            <a:r>
              <a:rPr lang="en-GB" sz="2800" dirty="0"/>
              <a:t>RUS – GDP PER CAPITA (K = 5, 10, 15, 20)</a:t>
            </a:r>
            <a:endParaRPr lang="en-GB" dirty="0"/>
          </a:p>
        </p:txBody>
      </p:sp>
      <p:sp>
        <p:nvSpPr>
          <p:cNvPr id="9" name="Rectangle 1">
            <a:extLst>
              <a:ext uri="{FF2B5EF4-FFF2-40B4-BE49-F238E27FC236}">
                <a16:creationId xmlns:a16="http://schemas.microsoft.com/office/drawing/2014/main" id="{409DA06D-6354-4F6E-84E3-9FED4DB697F5}"/>
              </a:ext>
            </a:extLst>
          </p:cNvPr>
          <p:cNvSpPr>
            <a:spLocks noChangeArrowheads="1"/>
          </p:cNvSpPr>
          <p:nvPr/>
        </p:nvSpPr>
        <p:spPr bwMode="auto">
          <a:xfrm>
            <a:off x="8220244" y="892841"/>
            <a:ext cx="3822399" cy="369331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lvl="1" defTabSz="914400" eaLnBrk="0" fontAlgn="base" hangingPunct="0">
              <a:spcBef>
                <a:spcPct val="0"/>
              </a:spcBef>
              <a:spcAft>
                <a:spcPct val="0"/>
              </a:spcAft>
            </a:pPr>
            <a:endParaRPr kumimoji="0" lang="en-US" altLang="en-US" sz="1200" b="0" i="0" u="none" strike="noStrike" cap="none" normalizeH="0" baseline="0" dirty="0">
              <a:ln>
                <a:noFill/>
              </a:ln>
              <a:solidFill>
                <a:srgbClr val="000000"/>
              </a:solidFill>
              <a:effectLst/>
              <a:latin typeface="Courier New" panose="02070309020205020404" pitchFamily="49" charset="0"/>
            </a:endParaRPr>
          </a:p>
          <a:p>
            <a:pPr lvl="1" defTabSz="914400" eaLnBrk="0" fontAlgn="base" hangingPunct="0">
              <a:spcBef>
                <a:spcPct val="0"/>
              </a:spcBef>
              <a:spcAft>
                <a:spcPct val="0"/>
              </a:spcAft>
            </a:pPr>
            <a:r>
              <a:rPr kumimoji="0" lang="en-US" altLang="en-US" sz="1200" b="0" i="0" u="none" strike="noStrike" cap="none" normalizeH="0" baseline="0" dirty="0">
                <a:ln>
                  <a:noFill/>
                </a:ln>
                <a:solidFill>
                  <a:srgbClr val="000000"/>
                </a:solidFill>
                <a:effectLst/>
                <a:latin typeface="Courier New" panose="02070309020205020404" pitchFamily="49" charset="0"/>
              </a:rPr>
              <a:t>Country: </a:t>
            </a:r>
            <a:r>
              <a:rPr lang="en-US" altLang="en-US" sz="1200" dirty="0">
                <a:solidFill>
                  <a:srgbClr val="000000"/>
                </a:solidFill>
                <a:latin typeface="Courier New" panose="02070309020205020404" pitchFamily="49" charset="0"/>
              </a:rPr>
              <a:t>RUS</a:t>
            </a:r>
            <a:endParaRPr kumimoji="0" lang="en-US" altLang="en-US" sz="1200" b="0" i="0" u="none" strike="noStrike" cap="none" normalizeH="0" baseline="0" dirty="0">
              <a:ln>
                <a:noFill/>
              </a:ln>
              <a:solidFill>
                <a:srgbClr val="000000"/>
              </a:solidFill>
              <a:effectLst/>
              <a:latin typeface="Courier New" panose="02070309020205020404" pitchFamily="49" charset="0"/>
            </a:endParaRPr>
          </a:p>
          <a:p>
            <a:pPr lvl="1" defTabSz="914400" eaLnBrk="0" fontAlgn="base" hangingPunct="0">
              <a:spcBef>
                <a:spcPct val="0"/>
              </a:spcBef>
              <a:spcAft>
                <a:spcPct val="0"/>
              </a:spcAft>
            </a:pPr>
            <a:endParaRPr lang="en-US" altLang="en-US" sz="1200" dirty="0">
              <a:solidFill>
                <a:srgbClr val="000000"/>
              </a:solidFill>
              <a:latin typeface="Courier New" panose="02070309020205020404" pitchFamily="49" charset="0"/>
            </a:endParaRPr>
          </a:p>
          <a:p>
            <a:pPr lvl="1" defTabSz="914400" eaLnBrk="0" fontAlgn="base" hangingPunct="0">
              <a:spcBef>
                <a:spcPct val="0"/>
              </a:spcBef>
              <a:spcAft>
                <a:spcPct val="0"/>
              </a:spcAft>
            </a:pPr>
            <a:r>
              <a:rPr kumimoji="0" lang="en-US" altLang="en-US" sz="1000" b="0" i="0" u="none" strike="noStrike" cap="none" normalizeH="0" baseline="0" dirty="0">
                <a:ln>
                  <a:noFill/>
                </a:ln>
                <a:solidFill>
                  <a:srgbClr val="000000"/>
                </a:solidFill>
                <a:effectLst/>
                <a:latin typeface="Courier New" panose="02070309020205020404" pitchFamily="49" charset="0"/>
              </a:rPr>
              <a:t>1. Best score: -6.639959177625654 Cross validation 5 Degree: </a:t>
            </a:r>
          </a:p>
          <a:p>
            <a:pPr lvl="1" defTabSz="914400" eaLnBrk="0" fontAlgn="base" hangingPunct="0">
              <a:spcBef>
                <a:spcPct val="0"/>
              </a:spcBef>
              <a:spcAft>
                <a:spcPct val="0"/>
              </a:spcAft>
            </a:pPr>
            <a:endParaRPr lang="en-US" altLang="en-US" sz="1000" dirty="0">
              <a:solidFill>
                <a:srgbClr val="000000"/>
              </a:solidFill>
              <a:latin typeface="Courier New" panose="02070309020205020404" pitchFamily="49" charset="0"/>
            </a:endParaRPr>
          </a:p>
          <a:p>
            <a:pPr lvl="1" defTabSz="914400" eaLnBrk="0" fontAlgn="base" hangingPunct="0">
              <a:spcBef>
                <a:spcPct val="0"/>
              </a:spcBef>
              <a:spcAft>
                <a:spcPct val="0"/>
              </a:spcAft>
            </a:pPr>
            <a:r>
              <a:rPr lang="en-US" altLang="en-US" sz="1000" dirty="0">
                <a:solidFill>
                  <a:srgbClr val="000000"/>
                </a:solidFill>
                <a:latin typeface="Courier New" panose="02070309020205020404" pitchFamily="49" charset="0"/>
              </a:rPr>
              <a:t>2.</a:t>
            </a:r>
            <a:r>
              <a:rPr kumimoji="0" lang="en-US" altLang="en-US" sz="1000" b="0" i="0" u="none" strike="noStrike" cap="none" normalizeH="0" baseline="0" dirty="0">
                <a:ln>
                  <a:noFill/>
                </a:ln>
                <a:solidFill>
                  <a:srgbClr val="000000"/>
                </a:solidFill>
                <a:effectLst/>
                <a:latin typeface="Courier New" panose="02070309020205020404" pitchFamily="49" charset="0"/>
              </a:rPr>
              <a:t> Best score: -3.7924479029625546 Cross validation 10 Degree: 5</a:t>
            </a: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lvl="1" defTabSz="914400" eaLnBrk="0" fontAlgn="base" hangingPunct="0">
              <a:spcBef>
                <a:spcPct val="0"/>
              </a:spcBef>
              <a:spcAft>
                <a:spcPct val="0"/>
              </a:spcAft>
            </a:pPr>
            <a:endParaRPr kumimoji="0" lang="en-US" altLang="en-US" sz="1000" b="0" i="0" u="none" strike="noStrike" cap="none" normalizeH="0" baseline="0" dirty="0">
              <a:ln>
                <a:noFill/>
              </a:ln>
              <a:solidFill>
                <a:srgbClr val="000000"/>
              </a:solidFill>
              <a:effectLst/>
              <a:latin typeface="Courier New" panose="02070309020205020404" pitchFamily="49" charset="0"/>
            </a:endParaRPr>
          </a:p>
          <a:p>
            <a:pPr lvl="1" defTabSz="914400" eaLnBrk="0" fontAlgn="base" hangingPunct="0">
              <a:spcBef>
                <a:spcPct val="0"/>
              </a:spcBef>
              <a:spcAft>
                <a:spcPct val="0"/>
              </a:spcAft>
            </a:pPr>
            <a:r>
              <a:rPr kumimoji="0" lang="en-US" altLang="en-US" sz="1000" b="0" i="0" u="none" strike="noStrike" cap="none" normalizeH="0" baseline="0" dirty="0">
                <a:ln>
                  <a:noFill/>
                </a:ln>
                <a:solidFill>
                  <a:srgbClr val="000000"/>
                </a:solidFill>
                <a:effectLst/>
                <a:latin typeface="Courier New" panose="02070309020205020404" pitchFamily="49" charset="0"/>
              </a:rPr>
              <a:t>3. Best score: -3.008105927607781 Cross validation 15 Degree: 5</a:t>
            </a:r>
            <a:r>
              <a:rPr kumimoji="0" lang="en-US" altLang="en-US" sz="1000" b="0" i="0" u="none" strike="noStrike" cap="none" normalizeH="0" baseline="0" dirty="0">
                <a:ln>
                  <a:noFill/>
                </a:ln>
                <a:solidFill>
                  <a:schemeClr val="tx1"/>
                </a:solidFill>
                <a:effectLst/>
              </a:rPr>
              <a:t> </a:t>
            </a:r>
            <a:endParaRPr kumimoji="0" lang="en-US" altLang="en-US" sz="1000" b="0" i="0" u="none" strike="noStrike" cap="none" normalizeH="0" baseline="0" dirty="0">
              <a:ln>
                <a:noFill/>
              </a:ln>
              <a:solidFill>
                <a:schemeClr val="tx1"/>
              </a:solidFill>
              <a:effectLst/>
              <a:latin typeface="Arial" panose="020B0604020202020204" pitchFamily="34" charset="0"/>
            </a:endParaRPr>
          </a:p>
          <a:p>
            <a:pPr lvl="1" defTabSz="914400" eaLnBrk="0" fontAlgn="base" hangingPunct="0">
              <a:spcBef>
                <a:spcPct val="0"/>
              </a:spcBef>
              <a:spcAft>
                <a:spcPct val="0"/>
              </a:spcAft>
            </a:pPr>
            <a:endParaRPr kumimoji="0" lang="en-US" altLang="en-US" sz="1000" b="0" i="0" u="none" strike="noStrike" cap="none" normalizeH="0" baseline="0" dirty="0">
              <a:ln>
                <a:noFill/>
              </a:ln>
              <a:solidFill>
                <a:srgbClr val="000000"/>
              </a:solidFill>
              <a:effectLst/>
              <a:latin typeface="Courier New" panose="02070309020205020404" pitchFamily="49" charset="0"/>
            </a:endParaRPr>
          </a:p>
          <a:p>
            <a:pPr lvl="1" defTabSz="914400" eaLnBrk="0" fontAlgn="base" hangingPunct="0">
              <a:spcBef>
                <a:spcPct val="0"/>
              </a:spcBef>
              <a:spcAft>
                <a:spcPct val="0"/>
              </a:spcAft>
            </a:pPr>
            <a:r>
              <a:rPr kumimoji="0" lang="en-US" altLang="en-US" sz="1000" b="0" i="0" u="none" strike="noStrike" cap="none" normalizeH="0" baseline="0" dirty="0">
                <a:ln>
                  <a:noFill/>
                </a:ln>
                <a:solidFill>
                  <a:srgbClr val="000000"/>
                </a:solidFill>
                <a:effectLst/>
                <a:latin typeface="Courier New" panose="02070309020205020404" pitchFamily="49" charset="0"/>
              </a:rPr>
              <a:t>4. Best score: -2.5174631553244335 Cross validation 20 Degree: 5</a:t>
            </a:r>
          </a:p>
          <a:p>
            <a:pPr lvl="1" defTabSz="914400" eaLnBrk="0" fontAlgn="base" hangingPunct="0">
              <a:spcBef>
                <a:spcPct val="0"/>
              </a:spcBef>
              <a:spcAft>
                <a:spcPct val="0"/>
              </a:spcAft>
            </a:pPr>
            <a:endParaRPr kumimoji="0" lang="en-US" altLang="en-US" sz="1000" b="0" i="0" u="none" strike="noStrike" cap="none" normalizeH="0" baseline="0" dirty="0">
              <a:ln>
                <a:noFill/>
              </a:ln>
              <a:solidFill>
                <a:srgbClr val="000000"/>
              </a:solidFill>
              <a:effectLst/>
              <a:latin typeface="Courier New" panose="02070309020205020404" pitchFamily="49" charset="0"/>
            </a:endParaRPr>
          </a:p>
          <a:p>
            <a:pPr lvl="1" defTabSz="914400" eaLnBrk="0" fontAlgn="base" hangingPunct="0">
              <a:spcBef>
                <a:spcPct val="0"/>
              </a:spcBef>
              <a:spcAft>
                <a:spcPct val="0"/>
              </a:spcAft>
            </a:pPr>
            <a:r>
              <a:rPr lang="en-US" altLang="en-US" sz="1000" dirty="0">
                <a:solidFill>
                  <a:srgbClr val="000000"/>
                </a:solidFill>
                <a:latin typeface="Courier New" panose="02070309020205020404" pitchFamily="49" charset="0"/>
              </a:rPr>
              <a:t>5. </a:t>
            </a:r>
            <a:r>
              <a:rPr kumimoji="0" lang="en-US" altLang="en-US" sz="1000" b="0" i="0" u="none" strike="noStrike" cap="none" normalizeH="0" baseline="0" dirty="0">
                <a:ln>
                  <a:noFill/>
                </a:ln>
                <a:solidFill>
                  <a:srgbClr val="000000"/>
                </a:solidFill>
                <a:effectLst/>
                <a:latin typeface="Courier New" panose="02070309020205020404" pitchFamily="49" charset="0"/>
              </a:rPr>
              <a:t>Best score: -2.334750796314984 Cross validation 29 Degree:</a:t>
            </a:r>
            <a:r>
              <a:rPr kumimoji="0" lang="en-US" altLang="en-US" sz="1000" b="0" i="0" u="none" strike="noStrike" cap="none" normalizeH="0" baseline="0" dirty="0">
                <a:ln>
                  <a:noFill/>
                </a:ln>
                <a:solidFill>
                  <a:schemeClr val="tx1"/>
                </a:solidFill>
                <a:effectLst/>
              </a:rPr>
              <a:t> </a:t>
            </a:r>
          </a:p>
          <a:p>
            <a:pPr lvl="1" defTabSz="914400" eaLnBrk="0" fontAlgn="base" hangingPunct="0">
              <a:spcBef>
                <a:spcPct val="0"/>
              </a:spcBef>
              <a:spcAft>
                <a:spcPct val="0"/>
              </a:spcAft>
            </a:pPr>
            <a:endParaRPr kumimoji="0" lang="en-US" altLang="en-US" sz="2800" b="0" i="0" u="none" strike="noStrike" cap="none" normalizeH="0" baseline="0" dirty="0">
              <a:ln>
                <a:noFill/>
              </a:ln>
              <a:solidFill>
                <a:schemeClr val="tx1"/>
              </a:solidFill>
              <a:effectLst/>
              <a:latin typeface="Arial" panose="020B0604020202020204" pitchFamily="34" charset="0"/>
            </a:endParaRPr>
          </a:p>
          <a:p>
            <a:pPr lvl="1" defTabSz="914400" eaLnBrk="0" fontAlgn="base" hangingPunct="0">
              <a:spcBef>
                <a:spcPct val="0"/>
              </a:spcBef>
              <a:spcAft>
                <a:spcPct val="0"/>
              </a:spcAft>
            </a:pPr>
            <a:r>
              <a:rPr kumimoji="0" lang="en-US" altLang="en-US" sz="1200" b="0" i="0" u="none" strike="noStrike" cap="none" normalizeH="0" baseline="0" dirty="0">
                <a:ln>
                  <a:noFill/>
                </a:ln>
                <a:solidFill>
                  <a:schemeClr val="tx1"/>
                </a:solidFill>
                <a:effectLst/>
              </a:rPr>
              <a:t> </a:t>
            </a:r>
            <a:endParaRPr lang="en-US" altLang="en-US" sz="1200" dirty="0"/>
          </a:p>
          <a:p>
            <a:pPr marL="685800" lvl="1" indent="-228600" defTabSz="914400" eaLnBrk="0" fontAlgn="base" hangingPunct="0">
              <a:spcBef>
                <a:spcPct val="0"/>
              </a:spcBef>
              <a:spcAft>
                <a:spcPct val="0"/>
              </a:spcAft>
              <a:buFontTx/>
              <a:buAutoNum type="arabicPeriod"/>
            </a:pPr>
            <a:endParaRPr kumimoji="0" lang="en-US" altLang="en-US" sz="1200" b="0" i="0" u="none" strike="noStrike" cap="none" normalizeH="0" baseline="0" dirty="0">
              <a:ln>
                <a:noFill/>
              </a:ln>
              <a:solidFill>
                <a:srgbClr val="000000"/>
              </a:solidFill>
              <a:effectLst/>
              <a:latin typeface="Courier New" panose="02070309020205020404" pitchFamily="49" charset="0"/>
            </a:endParaRPr>
          </a:p>
          <a:p>
            <a:pPr marL="685800" lvl="1" indent="-228600" defTabSz="914400" eaLnBrk="0" fontAlgn="base" hangingPunct="0">
              <a:spcBef>
                <a:spcPct val="0"/>
              </a:spcBef>
              <a:spcAft>
                <a:spcPct val="0"/>
              </a:spcAft>
              <a:buFontTx/>
              <a:buAutoNum type="arabicPeriod"/>
            </a:pPr>
            <a:endParaRPr kumimoji="0" lang="en-US" altLang="en-US" sz="1200" b="0" i="0" u="none" strike="noStrike" cap="none" normalizeH="0" baseline="0" dirty="0">
              <a:ln>
                <a:noFill/>
              </a:ln>
              <a:solidFill>
                <a:srgbClr val="000000"/>
              </a:solidFill>
              <a:effectLst/>
              <a:latin typeface="Courier New" panose="02070309020205020404" pitchFamily="49" charset="0"/>
            </a:endParaRPr>
          </a:p>
        </p:txBody>
      </p:sp>
      <p:sp>
        <p:nvSpPr>
          <p:cNvPr id="3" name="TextBox 2">
            <a:extLst>
              <a:ext uri="{FF2B5EF4-FFF2-40B4-BE49-F238E27FC236}">
                <a16:creationId xmlns:a16="http://schemas.microsoft.com/office/drawing/2014/main" id="{16CE1FDB-66AD-40E8-AB5D-A0A477AF45A6}"/>
              </a:ext>
            </a:extLst>
          </p:cNvPr>
          <p:cNvSpPr txBox="1"/>
          <p:nvPr/>
        </p:nvSpPr>
        <p:spPr>
          <a:xfrm>
            <a:off x="2734390" y="1461965"/>
            <a:ext cx="335280" cy="369332"/>
          </a:xfrm>
          <a:prstGeom prst="rect">
            <a:avLst/>
          </a:prstGeom>
          <a:noFill/>
          <a:ln>
            <a:solidFill>
              <a:schemeClr val="tx1"/>
            </a:solidFill>
          </a:ln>
        </p:spPr>
        <p:txBody>
          <a:bodyPr wrap="square" rtlCol="0">
            <a:spAutoFit/>
          </a:bodyPr>
          <a:lstStyle/>
          <a:p>
            <a:r>
              <a:rPr lang="en-GB" dirty="0">
                <a:solidFill>
                  <a:srgbClr val="FF0000"/>
                </a:solidFill>
              </a:rPr>
              <a:t>1</a:t>
            </a:r>
          </a:p>
        </p:txBody>
      </p:sp>
      <p:sp>
        <p:nvSpPr>
          <p:cNvPr id="12" name="TextBox 11">
            <a:extLst>
              <a:ext uri="{FF2B5EF4-FFF2-40B4-BE49-F238E27FC236}">
                <a16:creationId xmlns:a16="http://schemas.microsoft.com/office/drawing/2014/main" id="{5B800585-5B5C-46AD-9723-CB3C2E8AA06E}"/>
              </a:ext>
            </a:extLst>
          </p:cNvPr>
          <p:cNvSpPr txBox="1"/>
          <p:nvPr/>
        </p:nvSpPr>
        <p:spPr>
          <a:xfrm>
            <a:off x="1647270" y="4216826"/>
            <a:ext cx="294640" cy="369332"/>
          </a:xfrm>
          <a:prstGeom prst="rect">
            <a:avLst/>
          </a:prstGeom>
          <a:noFill/>
          <a:ln>
            <a:solidFill>
              <a:schemeClr val="tx1"/>
            </a:solidFill>
          </a:ln>
        </p:spPr>
        <p:txBody>
          <a:bodyPr wrap="square" rtlCol="0">
            <a:spAutoFit/>
          </a:bodyPr>
          <a:lstStyle/>
          <a:p>
            <a:r>
              <a:rPr lang="en-GB" dirty="0">
                <a:solidFill>
                  <a:srgbClr val="FF0000"/>
                </a:solidFill>
              </a:rPr>
              <a:t>3</a:t>
            </a:r>
          </a:p>
        </p:txBody>
      </p:sp>
      <p:sp>
        <p:nvSpPr>
          <p:cNvPr id="15" name="TextBox 14">
            <a:extLst>
              <a:ext uri="{FF2B5EF4-FFF2-40B4-BE49-F238E27FC236}">
                <a16:creationId xmlns:a16="http://schemas.microsoft.com/office/drawing/2014/main" id="{7236FA95-2352-42A3-8B3F-1A29FCBD2207}"/>
              </a:ext>
            </a:extLst>
          </p:cNvPr>
          <p:cNvSpPr txBox="1"/>
          <p:nvPr/>
        </p:nvSpPr>
        <p:spPr>
          <a:xfrm>
            <a:off x="5725813" y="1506755"/>
            <a:ext cx="293229" cy="369332"/>
          </a:xfrm>
          <a:prstGeom prst="rect">
            <a:avLst/>
          </a:prstGeom>
          <a:noFill/>
          <a:ln>
            <a:solidFill>
              <a:schemeClr val="tx1"/>
            </a:solidFill>
          </a:ln>
        </p:spPr>
        <p:txBody>
          <a:bodyPr wrap="square" rtlCol="0">
            <a:spAutoFit/>
          </a:bodyPr>
          <a:lstStyle/>
          <a:p>
            <a:r>
              <a:rPr lang="en-GB" dirty="0">
                <a:solidFill>
                  <a:srgbClr val="FF0000"/>
                </a:solidFill>
              </a:rPr>
              <a:t>2</a:t>
            </a:r>
          </a:p>
        </p:txBody>
      </p:sp>
      <p:sp>
        <p:nvSpPr>
          <p:cNvPr id="17" name="TextBox 16">
            <a:extLst>
              <a:ext uri="{FF2B5EF4-FFF2-40B4-BE49-F238E27FC236}">
                <a16:creationId xmlns:a16="http://schemas.microsoft.com/office/drawing/2014/main" id="{7739AC59-F7C9-4843-995B-181B17003969}"/>
              </a:ext>
            </a:extLst>
          </p:cNvPr>
          <p:cNvSpPr txBox="1"/>
          <p:nvPr/>
        </p:nvSpPr>
        <p:spPr>
          <a:xfrm>
            <a:off x="5603308" y="4176186"/>
            <a:ext cx="294640" cy="369332"/>
          </a:xfrm>
          <a:prstGeom prst="rect">
            <a:avLst/>
          </a:prstGeom>
          <a:noFill/>
          <a:ln>
            <a:solidFill>
              <a:schemeClr val="tx1"/>
            </a:solidFill>
          </a:ln>
        </p:spPr>
        <p:txBody>
          <a:bodyPr wrap="square" rtlCol="0">
            <a:spAutoFit/>
          </a:bodyPr>
          <a:lstStyle/>
          <a:p>
            <a:r>
              <a:rPr lang="en-GB" dirty="0">
                <a:solidFill>
                  <a:srgbClr val="FF0000"/>
                </a:solidFill>
              </a:rPr>
              <a:t>4</a:t>
            </a:r>
          </a:p>
        </p:txBody>
      </p:sp>
      <p:pic>
        <p:nvPicPr>
          <p:cNvPr id="1037" name="Picture 13">
            <a:extLst>
              <a:ext uri="{FF2B5EF4-FFF2-40B4-BE49-F238E27FC236}">
                <a16:creationId xmlns:a16="http://schemas.microsoft.com/office/drawing/2014/main" id="{7044AB27-40C7-4CDD-A601-1FD2FD6388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20243" y="3886434"/>
            <a:ext cx="3917551" cy="2836144"/>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C488F4FD-42AC-4D2F-91FE-8AFCDB156609}"/>
              </a:ext>
            </a:extLst>
          </p:cNvPr>
          <p:cNvSpPr txBox="1"/>
          <p:nvPr/>
        </p:nvSpPr>
        <p:spPr>
          <a:xfrm>
            <a:off x="9596188" y="4152745"/>
            <a:ext cx="294640" cy="369332"/>
          </a:xfrm>
          <a:prstGeom prst="rect">
            <a:avLst/>
          </a:prstGeom>
          <a:noFill/>
          <a:ln>
            <a:solidFill>
              <a:schemeClr val="tx1"/>
            </a:solidFill>
          </a:ln>
        </p:spPr>
        <p:txBody>
          <a:bodyPr wrap="square" rtlCol="0">
            <a:spAutoFit/>
          </a:bodyPr>
          <a:lstStyle/>
          <a:p>
            <a:r>
              <a:rPr lang="en-GB" dirty="0">
                <a:solidFill>
                  <a:srgbClr val="FF0000"/>
                </a:solidFill>
              </a:rPr>
              <a:t>5</a:t>
            </a:r>
          </a:p>
        </p:txBody>
      </p:sp>
    </p:spTree>
    <p:extLst>
      <p:ext uri="{BB962C8B-B14F-4D97-AF65-F5344CB8AC3E}">
        <p14:creationId xmlns:p14="http://schemas.microsoft.com/office/powerpoint/2010/main" val="192758674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302CEDA-B637-4963-AC32-CA7C010C1A33}"/>
              </a:ext>
            </a:extLst>
          </p:cNvPr>
          <p:cNvSpPr>
            <a:spLocks noGrp="1"/>
          </p:cNvSpPr>
          <p:nvPr>
            <p:ph type="title" idx="4294967295"/>
          </p:nvPr>
        </p:nvSpPr>
        <p:spPr>
          <a:xfrm>
            <a:off x="838200" y="2648903"/>
            <a:ext cx="10515600" cy="1325562"/>
          </a:xfrm>
        </p:spPr>
        <p:txBody>
          <a:bodyPr/>
          <a:lstStyle/>
          <a:p>
            <a:pPr algn="ctr"/>
            <a:r>
              <a:rPr lang="en-GB" dirty="0"/>
              <a:t>Selection of other parameters</a:t>
            </a:r>
          </a:p>
        </p:txBody>
      </p:sp>
    </p:spTree>
    <p:extLst>
      <p:ext uri="{BB962C8B-B14F-4D97-AF65-F5344CB8AC3E}">
        <p14:creationId xmlns:p14="http://schemas.microsoft.com/office/powerpoint/2010/main" val="39480316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302CEDA-B637-4963-AC32-CA7C010C1A33}"/>
              </a:ext>
            </a:extLst>
          </p:cNvPr>
          <p:cNvSpPr>
            <a:spLocks noGrp="1"/>
          </p:cNvSpPr>
          <p:nvPr>
            <p:ph type="title"/>
          </p:nvPr>
        </p:nvSpPr>
        <p:spPr/>
        <p:txBody>
          <a:bodyPr/>
          <a:lstStyle/>
          <a:p>
            <a:r>
              <a:rPr lang="pt-BR" dirty="0" err="1"/>
              <a:t>Regression</a:t>
            </a:r>
            <a:r>
              <a:rPr lang="pt-BR" dirty="0"/>
              <a:t> – </a:t>
            </a:r>
            <a:r>
              <a:rPr lang="pt-BR" dirty="0" err="1"/>
              <a:t>India</a:t>
            </a:r>
            <a:r>
              <a:rPr lang="pt-BR" dirty="0"/>
              <a:t>				</a:t>
            </a:r>
            <a:r>
              <a:rPr lang="pt-BR" dirty="0" err="1"/>
              <a:t>Regression</a:t>
            </a:r>
            <a:r>
              <a:rPr lang="pt-BR" dirty="0"/>
              <a:t> - </a:t>
            </a:r>
            <a:r>
              <a:rPr lang="pt-BR" dirty="0" err="1"/>
              <a:t>Russia</a:t>
            </a:r>
            <a:endParaRPr lang="en-GB" dirty="0"/>
          </a:p>
        </p:txBody>
      </p:sp>
      <p:sp>
        <p:nvSpPr>
          <p:cNvPr id="13" name="CaixaDeTexto 7">
            <a:extLst>
              <a:ext uri="{FF2B5EF4-FFF2-40B4-BE49-F238E27FC236}">
                <a16:creationId xmlns:a16="http://schemas.microsoft.com/office/drawing/2014/main" id="{BA113D4F-7DF4-449F-A54E-9212AA3767C5}"/>
              </a:ext>
            </a:extLst>
          </p:cNvPr>
          <p:cNvSpPr txBox="1"/>
          <p:nvPr/>
        </p:nvSpPr>
        <p:spPr>
          <a:xfrm>
            <a:off x="494839" y="1241240"/>
            <a:ext cx="4998720" cy="338554"/>
          </a:xfrm>
          <a:prstGeom prst="rect">
            <a:avLst/>
          </a:prstGeom>
          <a:solidFill>
            <a:schemeClr val="bg1"/>
          </a:solidFill>
        </p:spPr>
        <p:txBody>
          <a:bodyPr wrap="square" rtlCol="0">
            <a:spAutoFit/>
          </a:bodyPr>
          <a:lstStyle/>
          <a:p>
            <a:pPr algn="ctr"/>
            <a:r>
              <a:rPr lang="en-GB" sz="1600" dirty="0">
                <a:solidFill>
                  <a:srgbClr val="0070C0"/>
                </a:solidFill>
              </a:rPr>
              <a:t>Government Expenditure on Education (% of GDP)</a:t>
            </a:r>
          </a:p>
        </p:txBody>
      </p:sp>
      <p:pic>
        <p:nvPicPr>
          <p:cNvPr id="10" name="Graphic 9" descr="Checkmark with solid fill">
            <a:extLst>
              <a:ext uri="{FF2B5EF4-FFF2-40B4-BE49-F238E27FC236}">
                <a16:creationId xmlns:a16="http://schemas.microsoft.com/office/drawing/2014/main" id="{C76849A0-DF9B-4695-BDB2-9E859A96FBB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042146" y="1820769"/>
            <a:ext cx="380365" cy="380365"/>
          </a:xfrm>
          <a:prstGeom prst="rect">
            <a:avLst/>
          </a:prstGeom>
        </p:spPr>
      </p:pic>
      <p:pic>
        <p:nvPicPr>
          <p:cNvPr id="20482" name="Picture 2">
            <a:extLst>
              <a:ext uri="{FF2B5EF4-FFF2-40B4-BE49-F238E27FC236}">
                <a16:creationId xmlns:a16="http://schemas.microsoft.com/office/drawing/2014/main" id="{AD6571E0-856F-41F4-A71D-1D9430035A0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8220" y="1614818"/>
            <a:ext cx="3733800" cy="264795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F9ECD105-5954-4C2D-A418-F23BF86E74B3}"/>
              </a:ext>
            </a:extLst>
          </p:cNvPr>
          <p:cNvPicPr>
            <a:picLocks noChangeAspect="1"/>
          </p:cNvPicPr>
          <p:nvPr/>
        </p:nvPicPr>
        <p:blipFill rotWithShape="1">
          <a:blip r:embed="rId5"/>
          <a:srcRect l="16166" t="36919" r="38813" b="45033"/>
          <a:stretch/>
        </p:blipFill>
        <p:spPr>
          <a:xfrm>
            <a:off x="701040" y="4744719"/>
            <a:ext cx="5488942" cy="1237711"/>
          </a:xfrm>
          <a:prstGeom prst="rect">
            <a:avLst/>
          </a:prstGeom>
        </p:spPr>
      </p:pic>
      <p:pic>
        <p:nvPicPr>
          <p:cNvPr id="1026" name="Picture 2">
            <a:extLst>
              <a:ext uri="{FF2B5EF4-FFF2-40B4-BE49-F238E27FC236}">
                <a16:creationId xmlns:a16="http://schemas.microsoft.com/office/drawing/2014/main" id="{0BB7BDF7-8BE9-4DC8-857C-4870FDF85B9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35788" y="1614818"/>
            <a:ext cx="3705225" cy="2647950"/>
          </a:xfrm>
          <a:prstGeom prst="rect">
            <a:avLst/>
          </a:prstGeom>
          <a:noFill/>
          <a:extLst>
            <a:ext uri="{909E8E84-426E-40DD-AFC4-6F175D3DCCD1}">
              <a14:hiddenFill xmlns:a14="http://schemas.microsoft.com/office/drawing/2010/main">
                <a:solidFill>
                  <a:srgbClr val="FFFFFF"/>
                </a:solidFill>
              </a14:hiddenFill>
            </a:ext>
          </a:extLst>
        </p:spPr>
      </p:pic>
      <p:sp>
        <p:nvSpPr>
          <p:cNvPr id="8" name="CaixaDeTexto 7">
            <a:extLst>
              <a:ext uri="{FF2B5EF4-FFF2-40B4-BE49-F238E27FC236}">
                <a16:creationId xmlns:a16="http://schemas.microsoft.com/office/drawing/2014/main" id="{4FDED3D5-A482-49B0-9220-372678132692}"/>
              </a:ext>
            </a:extLst>
          </p:cNvPr>
          <p:cNvSpPr txBox="1"/>
          <p:nvPr/>
        </p:nvSpPr>
        <p:spPr>
          <a:xfrm>
            <a:off x="6355080" y="1276264"/>
            <a:ext cx="4998720" cy="338554"/>
          </a:xfrm>
          <a:prstGeom prst="rect">
            <a:avLst/>
          </a:prstGeom>
          <a:solidFill>
            <a:schemeClr val="bg1"/>
          </a:solidFill>
        </p:spPr>
        <p:txBody>
          <a:bodyPr wrap="square" rtlCol="0">
            <a:spAutoFit/>
          </a:bodyPr>
          <a:lstStyle/>
          <a:p>
            <a:pPr algn="ctr"/>
            <a:r>
              <a:rPr lang="en-GB" sz="1600" dirty="0">
                <a:solidFill>
                  <a:srgbClr val="0070C0"/>
                </a:solidFill>
              </a:rPr>
              <a:t>Government Expenditure on Education (% of GDP)</a:t>
            </a:r>
          </a:p>
        </p:txBody>
      </p:sp>
      <p:pic>
        <p:nvPicPr>
          <p:cNvPr id="9" name="Graphic 8" descr="Checkmark with solid fill">
            <a:extLst>
              <a:ext uri="{FF2B5EF4-FFF2-40B4-BE49-F238E27FC236}">
                <a16:creationId xmlns:a16="http://schemas.microsoft.com/office/drawing/2014/main" id="{7CA50F09-D566-48FD-9F54-399F0A1558A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807224" y="1820769"/>
            <a:ext cx="380365" cy="380365"/>
          </a:xfrm>
          <a:prstGeom prst="rect">
            <a:avLst/>
          </a:prstGeom>
        </p:spPr>
      </p:pic>
      <p:pic>
        <p:nvPicPr>
          <p:cNvPr id="4" name="Picture 3">
            <a:extLst>
              <a:ext uri="{FF2B5EF4-FFF2-40B4-BE49-F238E27FC236}">
                <a16:creationId xmlns:a16="http://schemas.microsoft.com/office/drawing/2014/main" id="{25EBD548-82DA-47AA-BA59-3804C004A2FA}"/>
              </a:ext>
            </a:extLst>
          </p:cNvPr>
          <p:cNvPicPr>
            <a:picLocks noChangeAspect="1"/>
          </p:cNvPicPr>
          <p:nvPr/>
        </p:nvPicPr>
        <p:blipFill rotWithShape="1">
          <a:blip r:embed="rId7"/>
          <a:srcRect l="15583" t="39111" r="39396" b="43316"/>
          <a:stretch/>
        </p:blipFill>
        <p:spPr>
          <a:xfrm>
            <a:off x="6578600" y="4777267"/>
            <a:ext cx="5488942" cy="1205163"/>
          </a:xfrm>
          <a:prstGeom prst="rect">
            <a:avLst/>
          </a:prstGeom>
        </p:spPr>
      </p:pic>
    </p:spTree>
    <p:extLst>
      <p:ext uri="{BB962C8B-B14F-4D97-AF65-F5344CB8AC3E}">
        <p14:creationId xmlns:p14="http://schemas.microsoft.com/office/powerpoint/2010/main" val="24190403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697947E-4552-432F-82F4-662829A37FA9}"/>
              </a:ext>
            </a:extLst>
          </p:cNvPr>
          <p:cNvSpPr txBox="1">
            <a:spLocks/>
          </p:cNvSpPr>
          <p:nvPr/>
        </p:nvSpPr>
        <p:spPr>
          <a:xfrm>
            <a:off x="838200" y="2648903"/>
            <a:ext cx="10515600" cy="13255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dirty="0"/>
              <a:t>Conclusions</a:t>
            </a:r>
          </a:p>
        </p:txBody>
      </p:sp>
    </p:spTree>
    <p:extLst>
      <p:ext uri="{BB962C8B-B14F-4D97-AF65-F5344CB8AC3E}">
        <p14:creationId xmlns:p14="http://schemas.microsoft.com/office/powerpoint/2010/main" val="411994759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085C03-1780-41AC-8A7A-7C138C2CC3D9}"/>
              </a:ext>
            </a:extLst>
          </p:cNvPr>
          <p:cNvSpPr>
            <a:spLocks noGrp="1"/>
          </p:cNvSpPr>
          <p:nvPr>
            <p:ph type="title"/>
          </p:nvPr>
        </p:nvSpPr>
        <p:spPr/>
        <p:txBody>
          <a:bodyPr/>
          <a:lstStyle/>
          <a:p>
            <a:pPr algn="ctr"/>
            <a:r>
              <a:rPr lang="en-GB" dirty="0"/>
              <a:t>Best features and correlation results</a:t>
            </a:r>
          </a:p>
        </p:txBody>
      </p:sp>
      <p:pic>
        <p:nvPicPr>
          <p:cNvPr id="11" name="Picture 10">
            <a:extLst>
              <a:ext uri="{FF2B5EF4-FFF2-40B4-BE49-F238E27FC236}">
                <a16:creationId xmlns:a16="http://schemas.microsoft.com/office/drawing/2014/main" id="{7BAC4759-2A82-4C92-B553-DE96F4D9FAEF}"/>
              </a:ext>
            </a:extLst>
          </p:cNvPr>
          <p:cNvPicPr>
            <a:picLocks noChangeAspect="1"/>
          </p:cNvPicPr>
          <p:nvPr/>
        </p:nvPicPr>
        <p:blipFill>
          <a:blip r:embed="rId3"/>
          <a:stretch>
            <a:fillRect/>
          </a:stretch>
        </p:blipFill>
        <p:spPr>
          <a:xfrm>
            <a:off x="1683642" y="1343818"/>
            <a:ext cx="8539178" cy="4681062"/>
          </a:xfrm>
          <a:prstGeom prst="rect">
            <a:avLst/>
          </a:prstGeom>
        </p:spPr>
      </p:pic>
      <p:sp>
        <p:nvSpPr>
          <p:cNvPr id="12" name="TextBox 11">
            <a:extLst>
              <a:ext uri="{FF2B5EF4-FFF2-40B4-BE49-F238E27FC236}">
                <a16:creationId xmlns:a16="http://schemas.microsoft.com/office/drawing/2014/main" id="{D2E71F43-53E4-44A3-9CF7-43D48D451062}"/>
              </a:ext>
            </a:extLst>
          </p:cNvPr>
          <p:cNvSpPr txBox="1"/>
          <p:nvPr/>
        </p:nvSpPr>
        <p:spPr>
          <a:xfrm>
            <a:off x="8573810" y="6096000"/>
            <a:ext cx="1649010" cy="523220"/>
          </a:xfrm>
          <a:prstGeom prst="rect">
            <a:avLst/>
          </a:prstGeom>
          <a:noFill/>
        </p:spPr>
        <p:txBody>
          <a:bodyPr wrap="square" rtlCol="0">
            <a:spAutoFit/>
          </a:bodyPr>
          <a:lstStyle/>
          <a:p>
            <a:r>
              <a:rPr lang="en-GB" sz="1400" dirty="0"/>
              <a:t>BF – Best features</a:t>
            </a:r>
          </a:p>
          <a:p>
            <a:r>
              <a:rPr lang="en-GB" sz="1400" dirty="0"/>
              <a:t>CR – Correlation</a:t>
            </a:r>
          </a:p>
        </p:txBody>
      </p:sp>
      <p:sp>
        <p:nvSpPr>
          <p:cNvPr id="13" name="TextBox 12">
            <a:extLst>
              <a:ext uri="{FF2B5EF4-FFF2-40B4-BE49-F238E27FC236}">
                <a16:creationId xmlns:a16="http://schemas.microsoft.com/office/drawing/2014/main" id="{610B05A6-1FA8-461B-9959-A9F37F276887}"/>
              </a:ext>
            </a:extLst>
          </p:cNvPr>
          <p:cNvSpPr txBox="1"/>
          <p:nvPr/>
        </p:nvSpPr>
        <p:spPr>
          <a:xfrm>
            <a:off x="1683642" y="6156960"/>
            <a:ext cx="1791078" cy="646331"/>
          </a:xfrm>
          <a:prstGeom prst="rect">
            <a:avLst/>
          </a:prstGeom>
          <a:noFill/>
        </p:spPr>
        <p:txBody>
          <a:bodyPr wrap="square" rtlCol="0">
            <a:spAutoFit/>
          </a:bodyPr>
          <a:lstStyle/>
          <a:p>
            <a:r>
              <a:rPr lang="en-GB" dirty="0"/>
              <a:t>↑ + correlation </a:t>
            </a:r>
          </a:p>
          <a:p>
            <a:r>
              <a:rPr lang="en-GB" dirty="0"/>
              <a:t>↓ - correlation</a:t>
            </a:r>
          </a:p>
        </p:txBody>
      </p:sp>
    </p:spTree>
    <p:extLst>
      <p:ext uri="{BB962C8B-B14F-4D97-AF65-F5344CB8AC3E}">
        <p14:creationId xmlns:p14="http://schemas.microsoft.com/office/powerpoint/2010/main" val="379308854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609E395E-17E2-46AB-A2C5-4456F688D2D1}"/>
              </a:ext>
            </a:extLst>
          </p:cNvPr>
          <p:cNvSpPr>
            <a:spLocks noGrp="1"/>
          </p:cNvSpPr>
          <p:nvPr>
            <p:ph type="title"/>
          </p:nvPr>
        </p:nvSpPr>
        <p:spPr/>
        <p:txBody>
          <a:bodyPr/>
          <a:lstStyle/>
          <a:p>
            <a:r>
              <a:rPr lang="en-GB" dirty="0">
                <a:solidFill>
                  <a:schemeClr val="tx1"/>
                </a:solidFill>
              </a:rPr>
              <a:t>Main conclusions</a:t>
            </a:r>
            <a:r>
              <a:rPr lang="en-GB" dirty="0"/>
              <a:t> 1/3</a:t>
            </a:r>
          </a:p>
        </p:txBody>
      </p:sp>
      <p:sp>
        <p:nvSpPr>
          <p:cNvPr id="2" name="Content Placeholder 1">
            <a:extLst>
              <a:ext uri="{FF2B5EF4-FFF2-40B4-BE49-F238E27FC236}">
                <a16:creationId xmlns:a16="http://schemas.microsoft.com/office/drawing/2014/main" id="{4FA2AEFE-72A1-41A4-92AD-E4D87F9FA10B}"/>
              </a:ext>
            </a:extLst>
          </p:cNvPr>
          <p:cNvSpPr>
            <a:spLocks noGrp="1"/>
          </p:cNvSpPr>
          <p:nvPr>
            <p:ph idx="1"/>
          </p:nvPr>
        </p:nvSpPr>
        <p:spPr/>
        <p:txBody>
          <a:bodyPr>
            <a:noAutofit/>
          </a:bodyPr>
          <a:lstStyle/>
          <a:p>
            <a:r>
              <a:rPr lang="en-GB" sz="1400" dirty="0">
                <a:solidFill>
                  <a:srgbClr val="0070C0"/>
                </a:solidFill>
              </a:rPr>
              <a:t>GDP per capita </a:t>
            </a:r>
            <a:r>
              <a:rPr lang="en-GB" sz="1400" dirty="0"/>
              <a:t>is the most common feature correlated to unemployment among the countries. </a:t>
            </a:r>
          </a:p>
          <a:p>
            <a:r>
              <a:rPr lang="en-GB" sz="1400" dirty="0"/>
              <a:t>Other relevant common features are </a:t>
            </a:r>
            <a:r>
              <a:rPr lang="en-GB" sz="1400" dirty="0">
                <a:solidFill>
                  <a:srgbClr val="0070C0"/>
                </a:solidFill>
              </a:rPr>
              <a:t>vulnerable unemployment,  labour force participation  rate, government expenditure </a:t>
            </a:r>
            <a:r>
              <a:rPr lang="en-GB" sz="1400" dirty="0"/>
              <a:t>and </a:t>
            </a:r>
            <a:r>
              <a:rPr lang="en-GB" sz="1400" dirty="0">
                <a:solidFill>
                  <a:srgbClr val="0070C0"/>
                </a:solidFill>
              </a:rPr>
              <a:t>foreign direct investment and net inflows</a:t>
            </a:r>
            <a:r>
              <a:rPr lang="en-GB" sz="1400" dirty="0"/>
              <a:t>.</a:t>
            </a:r>
          </a:p>
          <a:p>
            <a:r>
              <a:rPr lang="en-GB" sz="1400" dirty="0"/>
              <a:t>Generally, when the unemployment increases, GDP per capita decreases. However, in China, unemployment and </a:t>
            </a:r>
            <a:r>
              <a:rPr lang="en-GB" sz="1400" dirty="0">
                <a:solidFill>
                  <a:srgbClr val="0070C0"/>
                </a:solidFill>
              </a:rPr>
              <a:t>GDP per capita </a:t>
            </a:r>
            <a:r>
              <a:rPr lang="en-GB" sz="1400" dirty="0"/>
              <a:t>increase along the time. In Brazil, these 2 variables are not correlated.	</a:t>
            </a:r>
          </a:p>
          <a:p>
            <a:r>
              <a:rPr lang="en-GB" sz="1400" dirty="0"/>
              <a:t>While in Brazil unemployment is related to the decrease in the </a:t>
            </a:r>
            <a:r>
              <a:rPr lang="en-GB" sz="1400" dirty="0">
                <a:solidFill>
                  <a:srgbClr val="0070C0"/>
                </a:solidFill>
              </a:rPr>
              <a:t>industry (as a % of GDP)</a:t>
            </a:r>
            <a:r>
              <a:rPr lang="en-GB" sz="1400" dirty="0"/>
              <a:t>, in China, is related to the decrease in </a:t>
            </a:r>
            <a:r>
              <a:rPr lang="en-GB" sz="1400" dirty="0">
                <a:solidFill>
                  <a:srgbClr val="0070C0"/>
                </a:solidFill>
              </a:rPr>
              <a:t>agriculture</a:t>
            </a:r>
            <a:r>
              <a:rPr lang="en-GB" sz="1400" dirty="0"/>
              <a:t>. In both countries, when the unemployment rate increases, the percentage of </a:t>
            </a:r>
            <a:r>
              <a:rPr lang="en-GB" sz="1400" dirty="0">
                <a:solidFill>
                  <a:srgbClr val="0070C0"/>
                </a:solidFill>
              </a:rPr>
              <a:t>services</a:t>
            </a:r>
            <a:r>
              <a:rPr lang="en-GB" sz="1400" dirty="0"/>
              <a:t> in GDP increases, too.</a:t>
            </a:r>
          </a:p>
          <a:p>
            <a:r>
              <a:rPr lang="en-GB" sz="1400" dirty="0"/>
              <a:t>In South Africa and Russia, the </a:t>
            </a:r>
            <a:r>
              <a:rPr lang="en-GB" sz="1400" dirty="0">
                <a:solidFill>
                  <a:srgbClr val="0070C0"/>
                </a:solidFill>
              </a:rPr>
              <a:t>government expenditure</a:t>
            </a:r>
            <a:r>
              <a:rPr lang="en-GB" sz="1400" dirty="0"/>
              <a:t> (as a % of GDP) decreases when the unemployment rate growths whereas in Brazil and China it increases.</a:t>
            </a:r>
          </a:p>
          <a:p>
            <a:r>
              <a:rPr lang="en-GB" sz="1400" dirty="0"/>
              <a:t>For India, Russia and South Africa, the </a:t>
            </a:r>
            <a:r>
              <a:rPr lang="en-GB" sz="1400" dirty="0">
                <a:solidFill>
                  <a:srgbClr val="0070C0"/>
                </a:solidFill>
              </a:rPr>
              <a:t>foreign direct investment and net inflows </a:t>
            </a:r>
            <a:r>
              <a:rPr lang="en-GB" sz="1400" dirty="0"/>
              <a:t>reduce as the unemployment rises. In contrast, in China this indicator increases.</a:t>
            </a:r>
          </a:p>
          <a:p>
            <a:r>
              <a:rPr lang="en-GB" sz="1400" dirty="0"/>
              <a:t>In China, when the unemployment increases</a:t>
            </a:r>
            <a:r>
              <a:rPr lang="en-GB" sz="1400" dirty="0">
                <a:solidFill>
                  <a:srgbClr val="0070C0"/>
                </a:solidFill>
              </a:rPr>
              <a:t>, trading</a:t>
            </a:r>
            <a:r>
              <a:rPr lang="en-GB" sz="1400" dirty="0"/>
              <a:t>, the </a:t>
            </a:r>
            <a:r>
              <a:rPr lang="en-GB" sz="1400" dirty="0">
                <a:solidFill>
                  <a:srgbClr val="0070C0"/>
                </a:solidFill>
              </a:rPr>
              <a:t>export </a:t>
            </a:r>
            <a:r>
              <a:rPr lang="en-GB" sz="1400" dirty="0"/>
              <a:t>and </a:t>
            </a:r>
            <a:r>
              <a:rPr lang="en-GB" sz="1400" dirty="0">
                <a:solidFill>
                  <a:srgbClr val="0070C0"/>
                </a:solidFill>
              </a:rPr>
              <a:t>import of goods </a:t>
            </a:r>
            <a:r>
              <a:rPr lang="en-GB" sz="1400" dirty="0"/>
              <a:t>(as a % of GDP) increase too. Nevertheless, in South Africa the opposite is true: </a:t>
            </a:r>
            <a:r>
              <a:rPr lang="en-GB" sz="1400" dirty="0">
                <a:solidFill>
                  <a:srgbClr val="0070C0"/>
                </a:solidFill>
              </a:rPr>
              <a:t>trading, export</a:t>
            </a:r>
            <a:r>
              <a:rPr lang="en-GB" sz="1400" dirty="0"/>
              <a:t> and </a:t>
            </a:r>
            <a:r>
              <a:rPr lang="en-GB" sz="1400" dirty="0">
                <a:solidFill>
                  <a:srgbClr val="0070C0"/>
                </a:solidFill>
              </a:rPr>
              <a:t>import of goods</a:t>
            </a:r>
            <a:r>
              <a:rPr lang="en-GB" sz="1400" dirty="0"/>
              <a:t> decrease.</a:t>
            </a:r>
          </a:p>
          <a:p>
            <a:r>
              <a:rPr lang="en-GB" sz="1400" dirty="0"/>
              <a:t>In South Africa, the higher the unemployment rate, the lower the percentage of </a:t>
            </a:r>
            <a:r>
              <a:rPr lang="en-GB" sz="1400" dirty="0">
                <a:solidFill>
                  <a:srgbClr val="0070C0"/>
                </a:solidFill>
              </a:rPr>
              <a:t>waged and salaried worker </a:t>
            </a:r>
            <a:r>
              <a:rPr lang="en-GB" sz="1400" dirty="0"/>
              <a:t>and the higher the percentage </a:t>
            </a:r>
            <a:r>
              <a:rPr lang="en-GB" sz="1400" dirty="0">
                <a:solidFill>
                  <a:srgbClr val="0070C0"/>
                </a:solidFill>
              </a:rPr>
              <a:t>of vulnerable employment</a:t>
            </a:r>
            <a:r>
              <a:rPr lang="en-GB" sz="1400" dirty="0"/>
              <a:t>. In India, the unemployment rate increases as </a:t>
            </a:r>
            <a:r>
              <a:rPr lang="en-GB" sz="1400" dirty="0">
                <a:solidFill>
                  <a:srgbClr val="0070C0"/>
                </a:solidFill>
              </a:rPr>
              <a:t>the vulnerable employment </a:t>
            </a:r>
            <a:r>
              <a:rPr lang="en-GB" sz="1400" dirty="0"/>
              <a:t>increases, as well. However, in China, the percent of </a:t>
            </a:r>
            <a:r>
              <a:rPr lang="en-GB" sz="1400" dirty="0">
                <a:solidFill>
                  <a:srgbClr val="0070C0"/>
                </a:solidFill>
              </a:rPr>
              <a:t>waged and salaried </a:t>
            </a:r>
            <a:r>
              <a:rPr lang="en-GB" sz="1400" dirty="0"/>
              <a:t>worker increase as the unemployment rate increases.  </a:t>
            </a:r>
          </a:p>
          <a:p>
            <a:r>
              <a:rPr lang="en-GB" sz="1400" dirty="0"/>
              <a:t>In China and Russia, the lower the labour force participating  rate (labour force divided by the total working-age population), the higher the unemployment. In China labour force has been reducing along the years, whereas in Russia, since the beginning of the 2000s it has been increasing.</a:t>
            </a:r>
          </a:p>
          <a:p>
            <a:r>
              <a:rPr lang="en-GB" sz="1400" dirty="0"/>
              <a:t>In Russia, the unemployment rate is lower when the percentage of the urban population is higher.</a:t>
            </a:r>
          </a:p>
        </p:txBody>
      </p:sp>
    </p:spTree>
    <p:extLst>
      <p:ext uri="{BB962C8B-B14F-4D97-AF65-F5344CB8AC3E}">
        <p14:creationId xmlns:p14="http://schemas.microsoft.com/office/powerpoint/2010/main" val="28525486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BD88E91-0987-4251-BF5B-2EC64CA855D8}"/>
              </a:ext>
            </a:extLst>
          </p:cNvPr>
          <p:cNvSpPr>
            <a:spLocks noGrp="1"/>
          </p:cNvSpPr>
          <p:nvPr>
            <p:ph type="title"/>
          </p:nvPr>
        </p:nvSpPr>
        <p:spPr/>
        <p:txBody>
          <a:bodyPr/>
          <a:lstStyle/>
          <a:p>
            <a:r>
              <a:rPr lang="pt-BR" dirty="0" err="1"/>
              <a:t>Main</a:t>
            </a:r>
            <a:r>
              <a:rPr lang="pt-BR" dirty="0"/>
              <a:t> </a:t>
            </a:r>
            <a:r>
              <a:rPr lang="pt-BR" dirty="0" err="1"/>
              <a:t>Steps</a:t>
            </a:r>
            <a:endParaRPr lang="en-GB" dirty="0"/>
          </a:p>
        </p:txBody>
      </p:sp>
      <p:graphicFrame>
        <p:nvGraphicFramePr>
          <p:cNvPr id="4" name="Espaço Reservado para Conteúdo 3">
            <a:extLst>
              <a:ext uri="{FF2B5EF4-FFF2-40B4-BE49-F238E27FC236}">
                <a16:creationId xmlns:a16="http://schemas.microsoft.com/office/drawing/2014/main" id="{CA503E73-BD86-4219-8EB8-05DF9BDFAC57}"/>
              </a:ext>
            </a:extLst>
          </p:cNvPr>
          <p:cNvGraphicFramePr>
            <a:graphicFrameLocks noGrp="1"/>
          </p:cNvGraphicFramePr>
          <p:nvPr>
            <p:ph idx="1"/>
            <p:extLst>
              <p:ext uri="{D42A27DB-BD31-4B8C-83A1-F6EECF244321}">
                <p14:modId xmlns:p14="http://schemas.microsoft.com/office/powerpoint/2010/main" val="187092526"/>
              </p:ext>
            </p:extLst>
          </p:nvPr>
        </p:nvGraphicFramePr>
        <p:xfrm>
          <a:off x="838200" y="1343025"/>
          <a:ext cx="10515600" cy="48339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5865781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D94122-4511-40CB-B8AF-204DDC21ED44}"/>
              </a:ext>
            </a:extLst>
          </p:cNvPr>
          <p:cNvSpPr>
            <a:spLocks noGrp="1"/>
          </p:cNvSpPr>
          <p:nvPr>
            <p:ph type="title"/>
          </p:nvPr>
        </p:nvSpPr>
        <p:spPr/>
        <p:txBody>
          <a:bodyPr/>
          <a:lstStyle/>
          <a:p>
            <a:r>
              <a:rPr lang="en-GB" dirty="0">
                <a:solidFill>
                  <a:schemeClr val="tx1"/>
                </a:solidFill>
              </a:rPr>
              <a:t>Main conclusions</a:t>
            </a:r>
            <a:r>
              <a:rPr lang="en-GB" dirty="0"/>
              <a:t> 2/3</a:t>
            </a:r>
          </a:p>
        </p:txBody>
      </p:sp>
      <p:sp>
        <p:nvSpPr>
          <p:cNvPr id="3" name="Content Placeholder 2">
            <a:extLst>
              <a:ext uri="{FF2B5EF4-FFF2-40B4-BE49-F238E27FC236}">
                <a16:creationId xmlns:a16="http://schemas.microsoft.com/office/drawing/2014/main" id="{703CD38C-95AC-4A6C-89F0-1750DC4DC679}"/>
              </a:ext>
            </a:extLst>
          </p:cNvPr>
          <p:cNvSpPr>
            <a:spLocks noGrp="1"/>
          </p:cNvSpPr>
          <p:nvPr>
            <p:ph idx="1"/>
          </p:nvPr>
        </p:nvSpPr>
        <p:spPr/>
        <p:txBody>
          <a:bodyPr>
            <a:normAutofit/>
          </a:bodyPr>
          <a:lstStyle/>
          <a:p>
            <a:pPr marL="0" indent="0" algn="l">
              <a:lnSpc>
                <a:spcPct val="110000"/>
              </a:lnSpc>
              <a:spcBef>
                <a:spcPts val="0"/>
              </a:spcBef>
              <a:spcAft>
                <a:spcPts val="600"/>
              </a:spcAft>
              <a:buNone/>
            </a:pPr>
            <a:r>
              <a:rPr lang="en-GB" sz="1400" b="1" dirty="0">
                <a:solidFill>
                  <a:srgbClr val="000000"/>
                </a:solidFill>
                <a:latin typeface="Helvetica Neue"/>
              </a:rPr>
              <a:t>R</a:t>
            </a:r>
            <a:r>
              <a:rPr lang="en-GB" sz="1400" b="1" i="0" dirty="0">
                <a:solidFill>
                  <a:srgbClr val="000000"/>
                </a:solidFill>
                <a:effectLst/>
                <a:latin typeface="Helvetica Neue"/>
              </a:rPr>
              <a:t>esult/accuracy</a:t>
            </a:r>
          </a:p>
          <a:p>
            <a:pPr algn="l">
              <a:lnSpc>
                <a:spcPct val="110000"/>
              </a:lnSpc>
              <a:spcBef>
                <a:spcPts val="0"/>
              </a:spcBef>
              <a:spcAft>
                <a:spcPts val="600"/>
              </a:spcAft>
            </a:pPr>
            <a:r>
              <a:rPr lang="en-GB" sz="1400" b="0" i="0" dirty="0">
                <a:solidFill>
                  <a:srgbClr val="000000"/>
                </a:solidFill>
                <a:effectLst/>
                <a:latin typeface="Helvetica Neue"/>
              </a:rPr>
              <a:t>The model has a </a:t>
            </a:r>
            <a:r>
              <a:rPr lang="en-GB" sz="1400" b="1" i="0" dirty="0">
                <a:solidFill>
                  <a:srgbClr val="000000"/>
                </a:solidFill>
                <a:effectLst/>
                <a:latin typeface="Helvetica Neue"/>
              </a:rPr>
              <a:t>good result/accuracy for most analyses.</a:t>
            </a:r>
          </a:p>
          <a:p>
            <a:pPr algn="l">
              <a:lnSpc>
                <a:spcPct val="110000"/>
              </a:lnSpc>
              <a:spcBef>
                <a:spcPts val="0"/>
              </a:spcBef>
              <a:spcAft>
                <a:spcPts val="600"/>
              </a:spcAft>
            </a:pPr>
            <a:r>
              <a:rPr lang="en-GB" sz="1400" b="0" i="0" dirty="0">
                <a:solidFill>
                  <a:srgbClr val="000000"/>
                </a:solidFill>
                <a:effectLst/>
                <a:latin typeface="Helvetica Neue"/>
              </a:rPr>
              <a:t>However, </a:t>
            </a:r>
            <a:r>
              <a:rPr lang="en-GB" sz="1400" b="1" i="0" dirty="0">
                <a:solidFill>
                  <a:srgbClr val="000000"/>
                </a:solidFill>
                <a:effectLst/>
                <a:latin typeface="Helvetica Neue"/>
              </a:rPr>
              <a:t>some regressions </a:t>
            </a:r>
            <a:r>
              <a:rPr lang="en-GB" sz="1400" b="0" i="0" dirty="0">
                <a:solidFill>
                  <a:srgbClr val="000000"/>
                </a:solidFill>
                <a:effectLst/>
                <a:latin typeface="Helvetica Neue"/>
              </a:rPr>
              <a:t>(mainly </a:t>
            </a:r>
            <a:r>
              <a:rPr lang="en-GB" sz="1400" b="1" i="0" dirty="0">
                <a:solidFill>
                  <a:srgbClr val="000000"/>
                </a:solidFill>
                <a:effectLst/>
                <a:latin typeface="Helvetica Neue"/>
              </a:rPr>
              <a:t>the second best features</a:t>
            </a:r>
            <a:r>
              <a:rPr lang="en-GB" sz="1400" b="0" i="0" dirty="0">
                <a:solidFill>
                  <a:srgbClr val="000000"/>
                </a:solidFill>
                <a:effectLst/>
                <a:latin typeface="Helvetica Neue"/>
              </a:rPr>
              <a:t>) did not represent the model in the best way:</a:t>
            </a:r>
          </a:p>
          <a:p>
            <a:pPr lvl="1">
              <a:lnSpc>
                <a:spcPct val="110000"/>
              </a:lnSpc>
              <a:spcBef>
                <a:spcPts val="0"/>
              </a:spcBef>
              <a:spcAft>
                <a:spcPts val="600"/>
              </a:spcAft>
              <a:buFont typeface="+mj-lt"/>
              <a:buAutoNum type="arabicPeriod"/>
            </a:pPr>
            <a:r>
              <a:rPr lang="en-GB" sz="1400" b="0" i="0" dirty="0">
                <a:solidFill>
                  <a:srgbClr val="000000"/>
                </a:solidFill>
                <a:effectLst/>
                <a:latin typeface="Helvetica Neue"/>
              </a:rPr>
              <a:t>In the second regression of Brazil, "Unemployment x Services", the model did not represent well the data with low values in axis x.</a:t>
            </a:r>
          </a:p>
          <a:p>
            <a:pPr lvl="1">
              <a:lnSpc>
                <a:spcPct val="110000"/>
              </a:lnSpc>
              <a:spcBef>
                <a:spcPts val="0"/>
              </a:spcBef>
              <a:spcAft>
                <a:spcPts val="600"/>
              </a:spcAft>
              <a:buFont typeface="+mj-lt"/>
              <a:buAutoNum type="arabicPeriod"/>
            </a:pPr>
            <a:r>
              <a:rPr lang="en-GB" sz="1400" b="0" i="0" dirty="0">
                <a:solidFill>
                  <a:srgbClr val="000000"/>
                </a:solidFill>
                <a:effectLst/>
                <a:latin typeface="Helvetica Neue"/>
              </a:rPr>
              <a:t>A similar problem occurred with the second graphic of Russia "Unemployment x GDP per capita". In this case, the model did not represent well the data with high values in axis x.</a:t>
            </a:r>
          </a:p>
          <a:p>
            <a:pPr marL="457200" lvl="1" indent="0">
              <a:lnSpc>
                <a:spcPct val="110000"/>
              </a:lnSpc>
              <a:spcBef>
                <a:spcPts val="0"/>
              </a:spcBef>
              <a:spcAft>
                <a:spcPts val="600"/>
              </a:spcAft>
              <a:buNone/>
            </a:pPr>
            <a:r>
              <a:rPr lang="en-GB" sz="1400" dirty="0">
                <a:solidFill>
                  <a:srgbClr val="000000"/>
                </a:solidFill>
                <a:latin typeface="Helvetica Neue"/>
              </a:rPr>
              <a:t>Both probably resulted in </a:t>
            </a:r>
            <a:r>
              <a:rPr lang="en-GB" sz="1400" b="1" dirty="0">
                <a:solidFill>
                  <a:srgbClr val="000000"/>
                </a:solidFill>
                <a:latin typeface="Helvetica Neue"/>
              </a:rPr>
              <a:t>over-fitting</a:t>
            </a:r>
            <a:r>
              <a:rPr lang="en-GB" sz="1400" dirty="0">
                <a:solidFill>
                  <a:srgbClr val="000000"/>
                </a:solidFill>
                <a:latin typeface="Helvetica Neue"/>
              </a:rPr>
              <a:t>.</a:t>
            </a:r>
          </a:p>
          <a:p>
            <a:pPr lvl="1">
              <a:lnSpc>
                <a:spcPct val="110000"/>
              </a:lnSpc>
              <a:spcBef>
                <a:spcPts val="0"/>
              </a:spcBef>
              <a:spcAft>
                <a:spcPts val="600"/>
              </a:spcAft>
              <a:buFont typeface="+mj-lt"/>
              <a:buAutoNum type="arabicPeriod" startAt="3"/>
            </a:pPr>
            <a:r>
              <a:rPr lang="en-GB" sz="1400" dirty="0">
                <a:solidFill>
                  <a:srgbClr val="000000"/>
                </a:solidFill>
                <a:latin typeface="Helvetica Neue"/>
              </a:rPr>
              <a:t>The second graphic regression of India, "Unemployment x GDP per capita" was also </a:t>
            </a:r>
            <a:r>
              <a:rPr lang="en-GB" sz="1400" b="1" dirty="0">
                <a:solidFill>
                  <a:srgbClr val="000000"/>
                </a:solidFill>
                <a:latin typeface="Helvetica Neue"/>
              </a:rPr>
              <a:t>less accurate</a:t>
            </a:r>
            <a:r>
              <a:rPr lang="en-GB" sz="1400" dirty="0">
                <a:solidFill>
                  <a:srgbClr val="000000"/>
                </a:solidFill>
                <a:latin typeface="Helvetica Neue"/>
              </a:rPr>
              <a:t>. </a:t>
            </a:r>
          </a:p>
          <a:p>
            <a:pPr marL="457200" lvl="1" indent="0">
              <a:lnSpc>
                <a:spcPct val="110000"/>
              </a:lnSpc>
              <a:spcBef>
                <a:spcPts val="0"/>
              </a:spcBef>
              <a:spcAft>
                <a:spcPts val="600"/>
              </a:spcAft>
              <a:buNone/>
            </a:pPr>
            <a:r>
              <a:rPr lang="en-GB" sz="1400" dirty="0">
                <a:solidFill>
                  <a:srgbClr val="000000"/>
                </a:solidFill>
                <a:latin typeface="Helvetica Neue"/>
              </a:rPr>
              <a:t>Other graphics such as those in India and South Africa are more dispersed, consequently more complicated to be represented, but the results were relatively within expectations. </a:t>
            </a:r>
          </a:p>
          <a:p>
            <a:pPr>
              <a:lnSpc>
                <a:spcPct val="110000"/>
              </a:lnSpc>
              <a:spcBef>
                <a:spcPts val="0"/>
              </a:spcBef>
              <a:spcAft>
                <a:spcPts val="600"/>
              </a:spcAft>
            </a:pPr>
            <a:r>
              <a:rPr lang="en-GB" sz="1400" b="1" dirty="0">
                <a:solidFill>
                  <a:srgbClr val="000000"/>
                </a:solidFill>
                <a:latin typeface="Helvetica Neue"/>
              </a:rPr>
              <a:t>T</a:t>
            </a:r>
            <a:r>
              <a:rPr lang="en-GB" sz="1400" b="1" i="0" dirty="0">
                <a:solidFill>
                  <a:srgbClr val="000000"/>
                </a:solidFill>
                <a:effectLst/>
                <a:latin typeface="Helvetica Neue"/>
              </a:rPr>
              <a:t>o improve these regressions </a:t>
            </a:r>
            <a:r>
              <a:rPr lang="en-GB" sz="1400" b="0" i="0" dirty="0">
                <a:solidFill>
                  <a:srgbClr val="000000"/>
                </a:solidFill>
                <a:effectLst/>
                <a:latin typeface="Helvetica Neue"/>
              </a:rPr>
              <a:t>may be necessary to </a:t>
            </a:r>
            <a:r>
              <a:rPr lang="en-GB" sz="1400" b="1" i="0" dirty="0">
                <a:solidFill>
                  <a:srgbClr val="000000"/>
                </a:solidFill>
                <a:effectLst/>
                <a:latin typeface="Helvetica Neue"/>
              </a:rPr>
              <a:t>test other methods</a:t>
            </a:r>
            <a:r>
              <a:rPr lang="en-GB" sz="1400" b="0" i="0" dirty="0">
                <a:solidFill>
                  <a:srgbClr val="000000"/>
                </a:solidFill>
                <a:effectLst/>
                <a:latin typeface="Helvetica Neue"/>
              </a:rPr>
              <a:t>. A study deeper is necessary, but maybe, for the solution of cases 1 and 2, can be interesting to use stratified sampling. Some classification problems can exhibit a large </a:t>
            </a:r>
            <a:r>
              <a:rPr lang="en-GB" sz="1400" b="1" i="0" dirty="0">
                <a:solidFill>
                  <a:srgbClr val="000000"/>
                </a:solidFill>
                <a:effectLst/>
                <a:latin typeface="Helvetica Neue"/>
              </a:rPr>
              <a:t>imbalance in the distribution </a:t>
            </a:r>
            <a:r>
              <a:rPr lang="en-GB" sz="1400" b="0" i="0" dirty="0">
                <a:solidFill>
                  <a:srgbClr val="000000"/>
                </a:solidFill>
                <a:effectLst/>
                <a:latin typeface="Helvetica Neue"/>
              </a:rPr>
              <a:t>of the target classes: for instance, there could be several times more high values x samples than low values samples. In such cases, it is recommended to use stratified sampling as implemented in </a:t>
            </a:r>
            <a:r>
              <a:rPr lang="en-GB" sz="1400" b="0" i="0" dirty="0" err="1">
                <a:solidFill>
                  <a:srgbClr val="000000"/>
                </a:solidFill>
                <a:effectLst/>
                <a:latin typeface="Helvetica Neue"/>
              </a:rPr>
              <a:t>StratifiedKFold</a:t>
            </a:r>
            <a:r>
              <a:rPr lang="en-GB" sz="1400" b="0" i="0" dirty="0">
                <a:solidFill>
                  <a:srgbClr val="000000"/>
                </a:solidFill>
                <a:effectLst/>
                <a:latin typeface="Helvetica Neue"/>
              </a:rPr>
              <a:t> and </a:t>
            </a:r>
            <a:r>
              <a:rPr lang="en-GB" sz="1400" b="0" i="0" dirty="0" err="1">
                <a:solidFill>
                  <a:srgbClr val="000000"/>
                </a:solidFill>
                <a:effectLst/>
                <a:latin typeface="Helvetica Neue"/>
              </a:rPr>
              <a:t>StratifiedShuffleSplit</a:t>
            </a:r>
            <a:r>
              <a:rPr lang="en-GB" sz="1400" b="0" i="0" dirty="0">
                <a:solidFill>
                  <a:srgbClr val="000000"/>
                </a:solidFill>
                <a:effectLst/>
                <a:latin typeface="Helvetica Neue"/>
              </a:rPr>
              <a:t> to ensure that relative class frequencies are approximately preserved in each train and validation fold.</a:t>
            </a:r>
          </a:p>
          <a:p>
            <a:endParaRPr lang="en-GB" sz="1400" dirty="0"/>
          </a:p>
        </p:txBody>
      </p:sp>
    </p:spTree>
    <p:extLst>
      <p:ext uri="{BB962C8B-B14F-4D97-AF65-F5344CB8AC3E}">
        <p14:creationId xmlns:p14="http://schemas.microsoft.com/office/powerpoint/2010/main" val="9232255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DDD053-AB1D-4293-A94F-71A288FB4D24}"/>
              </a:ext>
            </a:extLst>
          </p:cNvPr>
          <p:cNvSpPr>
            <a:spLocks noGrp="1"/>
          </p:cNvSpPr>
          <p:nvPr>
            <p:ph type="title"/>
          </p:nvPr>
        </p:nvSpPr>
        <p:spPr/>
        <p:txBody>
          <a:bodyPr/>
          <a:lstStyle/>
          <a:p>
            <a:r>
              <a:rPr lang="en-GB" dirty="0">
                <a:solidFill>
                  <a:schemeClr val="tx1"/>
                </a:solidFill>
              </a:rPr>
              <a:t>Main conclusions</a:t>
            </a:r>
            <a:r>
              <a:rPr lang="en-GB" dirty="0"/>
              <a:t> 3/3</a:t>
            </a:r>
          </a:p>
        </p:txBody>
      </p:sp>
      <p:sp>
        <p:nvSpPr>
          <p:cNvPr id="3" name="Content Placeholder 2">
            <a:extLst>
              <a:ext uri="{FF2B5EF4-FFF2-40B4-BE49-F238E27FC236}">
                <a16:creationId xmlns:a16="http://schemas.microsoft.com/office/drawing/2014/main" id="{6F6A0E02-4954-4227-94BD-7C8AD27082E3}"/>
              </a:ext>
            </a:extLst>
          </p:cNvPr>
          <p:cNvSpPr>
            <a:spLocks noGrp="1"/>
          </p:cNvSpPr>
          <p:nvPr>
            <p:ph idx="1"/>
          </p:nvPr>
        </p:nvSpPr>
        <p:spPr/>
        <p:txBody>
          <a:bodyPr>
            <a:normAutofit fontScale="85000" lnSpcReduction="20000"/>
          </a:bodyPr>
          <a:lstStyle/>
          <a:p>
            <a:pPr marL="0" indent="0" algn="l">
              <a:lnSpc>
                <a:spcPct val="120000"/>
              </a:lnSpc>
              <a:spcBef>
                <a:spcPts val="0"/>
              </a:spcBef>
              <a:spcAft>
                <a:spcPts val="300"/>
              </a:spcAft>
              <a:buNone/>
            </a:pPr>
            <a:r>
              <a:rPr lang="en-GB" sz="1400" b="1" i="0" dirty="0">
                <a:solidFill>
                  <a:srgbClr val="000000"/>
                </a:solidFill>
                <a:effectLst/>
                <a:latin typeface="Helvetica Neue"/>
              </a:rPr>
              <a:t>Strength:</a:t>
            </a:r>
          </a:p>
          <a:p>
            <a:pPr algn="l">
              <a:lnSpc>
                <a:spcPct val="120000"/>
              </a:lnSpc>
              <a:spcBef>
                <a:spcPts val="500"/>
              </a:spcBef>
            </a:pPr>
            <a:r>
              <a:rPr lang="en-GB" sz="1400" b="0" i="0" dirty="0">
                <a:solidFill>
                  <a:srgbClr val="000000"/>
                </a:solidFill>
                <a:effectLst/>
                <a:latin typeface="Helvetica Neue"/>
              </a:rPr>
              <a:t>The model analyse several variables to find the solution, including the number of cross-validation, degrees and parameters.</a:t>
            </a:r>
          </a:p>
          <a:p>
            <a:pPr marL="0" indent="0" algn="l">
              <a:lnSpc>
                <a:spcPct val="120000"/>
              </a:lnSpc>
              <a:spcBef>
                <a:spcPts val="0"/>
              </a:spcBef>
              <a:spcAft>
                <a:spcPts val="300"/>
              </a:spcAft>
              <a:buNone/>
            </a:pPr>
            <a:r>
              <a:rPr lang="en-GB" sz="1400" b="1" i="0" dirty="0">
                <a:solidFill>
                  <a:srgbClr val="000000"/>
                </a:solidFill>
                <a:effectLst/>
                <a:latin typeface="Helvetica Neue"/>
              </a:rPr>
              <a:t>Limitations:</a:t>
            </a:r>
          </a:p>
          <a:p>
            <a:pPr algn="l">
              <a:lnSpc>
                <a:spcPct val="120000"/>
              </a:lnSpc>
              <a:spcBef>
                <a:spcPts val="0"/>
              </a:spcBef>
              <a:spcAft>
                <a:spcPts val="300"/>
              </a:spcAft>
            </a:pPr>
            <a:r>
              <a:rPr lang="en-GB" sz="1400" b="0" i="0" dirty="0">
                <a:solidFill>
                  <a:srgbClr val="000000"/>
                </a:solidFill>
                <a:effectLst/>
                <a:latin typeface="Helvetica Neue"/>
              </a:rPr>
              <a:t>The model was chosen based only on the values of mean squared error. No statistical tests were performed or other parameters were calculated to actually validate whether the model is coherent.</a:t>
            </a:r>
          </a:p>
          <a:p>
            <a:pPr algn="l">
              <a:lnSpc>
                <a:spcPct val="120000"/>
              </a:lnSpc>
              <a:spcBef>
                <a:spcPts val="0"/>
              </a:spcBef>
              <a:spcAft>
                <a:spcPts val="300"/>
              </a:spcAft>
            </a:pPr>
            <a:r>
              <a:rPr lang="en-GB" sz="1400" b="0" i="0" dirty="0">
                <a:solidFill>
                  <a:srgbClr val="000000"/>
                </a:solidFill>
                <a:effectLst/>
                <a:latin typeface="Helvetica Neue"/>
              </a:rPr>
              <a:t>The model is a regression for only one variable, the possibility of multiple regression has not been analysed.</a:t>
            </a:r>
          </a:p>
          <a:p>
            <a:pPr algn="l">
              <a:lnSpc>
                <a:spcPct val="120000"/>
              </a:lnSpc>
              <a:spcBef>
                <a:spcPts val="0"/>
              </a:spcBef>
              <a:spcAft>
                <a:spcPts val="300"/>
              </a:spcAft>
            </a:pPr>
            <a:r>
              <a:rPr lang="en-GB" sz="1400" b="0" i="0" dirty="0">
                <a:solidFill>
                  <a:srgbClr val="000000"/>
                </a:solidFill>
                <a:effectLst/>
                <a:latin typeface="Helvetica Neue"/>
              </a:rPr>
              <a:t>It is necessary to study more the choice of K in K-fold cross-validation.</a:t>
            </a:r>
          </a:p>
          <a:p>
            <a:pPr algn="l">
              <a:lnSpc>
                <a:spcPct val="120000"/>
              </a:lnSpc>
              <a:spcBef>
                <a:spcPts val="0"/>
              </a:spcBef>
              <a:spcAft>
                <a:spcPts val="300"/>
              </a:spcAft>
            </a:pPr>
            <a:r>
              <a:rPr lang="en-GB" sz="1400" b="0" i="0" dirty="0">
                <a:solidFill>
                  <a:srgbClr val="000000"/>
                </a:solidFill>
                <a:effectLst/>
                <a:latin typeface="Helvetica Neue"/>
              </a:rPr>
              <a:t>As a general rule, most authors, and empirical evidence, suggest that 5 or 10 fold cross validation should be preferred to high k-values or LOO (leave one out). In terms of accuracy, large K value and leave one out cross-validation would result in over-fitting, LOO often results in high variance as an estimator for the test error. Intuitively, since of the samples are used to build each model, models constructed from folds are virtually identical to each other and to the model built from the entire training set (*).</a:t>
            </a:r>
          </a:p>
          <a:p>
            <a:pPr algn="l">
              <a:lnSpc>
                <a:spcPct val="120000"/>
              </a:lnSpc>
              <a:spcBef>
                <a:spcPts val="0"/>
              </a:spcBef>
              <a:spcAft>
                <a:spcPts val="300"/>
              </a:spcAft>
            </a:pPr>
            <a:r>
              <a:rPr lang="en-GB" sz="1400" b="0" i="0" dirty="0">
                <a:solidFill>
                  <a:srgbClr val="000000"/>
                </a:solidFill>
                <a:effectLst/>
                <a:latin typeface="Helvetica Neue"/>
              </a:rPr>
              <a:t>However, if the learning curve is steep for the training size in question, then 5 or 10 fold cross validation can overestimate the generalization error(*).</a:t>
            </a:r>
          </a:p>
          <a:p>
            <a:pPr algn="l">
              <a:lnSpc>
                <a:spcPct val="120000"/>
              </a:lnSpc>
              <a:spcBef>
                <a:spcPts val="0"/>
              </a:spcBef>
              <a:spcAft>
                <a:spcPts val="300"/>
              </a:spcAft>
            </a:pPr>
            <a:r>
              <a:rPr lang="en-GB" sz="1400" b="0" i="0" dirty="0">
                <a:solidFill>
                  <a:srgbClr val="000000"/>
                </a:solidFill>
                <a:effectLst/>
                <a:latin typeface="Helvetica Neue"/>
              </a:rPr>
              <a:t>In this project, sometimes high k values seemed better than k = 5 and k=10 due to the few points for certain values of x, and better than LOO because of less variance in relation to LOO, but it is suggested to deepen further the consequences of using high k values that are not LOO.</a:t>
            </a:r>
          </a:p>
          <a:p>
            <a:pPr marL="0" indent="0" algn="l">
              <a:lnSpc>
                <a:spcPct val="120000"/>
              </a:lnSpc>
              <a:spcBef>
                <a:spcPts val="0"/>
              </a:spcBef>
              <a:spcAft>
                <a:spcPts val="300"/>
              </a:spcAft>
              <a:buNone/>
            </a:pPr>
            <a:r>
              <a:rPr lang="en-GB" sz="1400" b="1" i="0" dirty="0">
                <a:solidFill>
                  <a:srgbClr val="000000"/>
                </a:solidFill>
                <a:effectLst/>
                <a:latin typeface="Helvetica Neue"/>
              </a:rPr>
              <a:t>Performance</a:t>
            </a:r>
          </a:p>
          <a:p>
            <a:pPr algn="l">
              <a:lnSpc>
                <a:spcPct val="120000"/>
              </a:lnSpc>
              <a:spcBef>
                <a:spcPts val="0"/>
              </a:spcBef>
              <a:spcAft>
                <a:spcPts val="300"/>
              </a:spcAft>
            </a:pPr>
            <a:r>
              <a:rPr lang="en-GB" sz="1400" b="0" i="0" dirty="0">
                <a:solidFill>
                  <a:srgbClr val="000000"/>
                </a:solidFill>
                <a:effectLst/>
                <a:latin typeface="Helvetica Neue"/>
              </a:rPr>
              <a:t>The performance of the regression model gets a little slow when iterating by a number of cross-validation. Mainly for high K values, e.g. k = N (leave one out method) because is computationally expensive. However, I prefer to keep this iteration to analyse the results and observe the results with different k.</a:t>
            </a:r>
          </a:p>
          <a:p>
            <a:pPr algn="l">
              <a:lnSpc>
                <a:spcPct val="120000"/>
              </a:lnSpc>
              <a:spcBef>
                <a:spcPts val="0"/>
              </a:spcBef>
              <a:spcAft>
                <a:spcPts val="300"/>
              </a:spcAft>
            </a:pPr>
            <a:r>
              <a:rPr lang="en-GB" sz="1400" b="0" i="0" dirty="0">
                <a:solidFill>
                  <a:srgbClr val="000000"/>
                </a:solidFill>
                <a:effectLst/>
                <a:latin typeface="Helvetica Neue"/>
              </a:rPr>
              <a:t>Another part of the code with slow performance is the one that addresses the correlations between the indicators. The graphs of each country take an average of 3 minutes to be plotted. Even so, I preferred to keep them because it facilitates the quick extraction of visualizations between variables when necessary. However, a better solution can be adopted. One possibility is to plot graphs with indicators on the x-axis and only the variable unemployment on the y-axis.</a:t>
            </a:r>
          </a:p>
        </p:txBody>
      </p:sp>
    </p:spTree>
    <p:extLst>
      <p:ext uri="{BB962C8B-B14F-4D97-AF65-F5344CB8AC3E}">
        <p14:creationId xmlns:p14="http://schemas.microsoft.com/office/powerpoint/2010/main" val="167071749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197C900-8E77-4725-927C-4A257B478656}"/>
              </a:ext>
            </a:extLst>
          </p:cNvPr>
          <p:cNvSpPr txBox="1">
            <a:spLocks/>
          </p:cNvSpPr>
          <p:nvPr/>
        </p:nvSpPr>
        <p:spPr>
          <a:xfrm>
            <a:off x="838200" y="2648903"/>
            <a:ext cx="10515600" cy="13255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dirty="0"/>
              <a:t>Curiosities</a:t>
            </a:r>
          </a:p>
        </p:txBody>
      </p:sp>
    </p:spTree>
    <p:extLst>
      <p:ext uri="{BB962C8B-B14F-4D97-AF65-F5344CB8AC3E}">
        <p14:creationId xmlns:p14="http://schemas.microsoft.com/office/powerpoint/2010/main" val="319564500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2DE0100-B5CB-408D-B899-78F085E5B919}"/>
              </a:ext>
            </a:extLst>
          </p:cNvPr>
          <p:cNvSpPr>
            <a:spLocks noGrp="1"/>
          </p:cNvSpPr>
          <p:nvPr>
            <p:ph type="title"/>
          </p:nvPr>
        </p:nvSpPr>
        <p:spPr/>
        <p:txBody>
          <a:bodyPr>
            <a:normAutofit/>
          </a:bodyPr>
          <a:lstStyle/>
          <a:p>
            <a:pPr marL="0" indent="0" algn="ctr">
              <a:buNone/>
            </a:pPr>
            <a:r>
              <a:rPr lang="en-GB" b="1" dirty="0"/>
              <a:t>Data from China are realistic?</a:t>
            </a:r>
          </a:p>
        </p:txBody>
      </p:sp>
      <p:pic>
        <p:nvPicPr>
          <p:cNvPr id="6190" name="Picture 46">
            <a:extLst>
              <a:ext uri="{FF2B5EF4-FFF2-40B4-BE49-F238E27FC236}">
                <a16:creationId xmlns:a16="http://schemas.microsoft.com/office/drawing/2014/main" id="{6CFD9035-229B-4EF1-A8F9-7182415EAA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080" y="1224915"/>
            <a:ext cx="3810000" cy="2676525"/>
          </a:xfrm>
          <a:prstGeom prst="rect">
            <a:avLst/>
          </a:prstGeom>
          <a:noFill/>
          <a:extLst>
            <a:ext uri="{909E8E84-426E-40DD-AFC4-6F175D3DCCD1}">
              <a14:hiddenFill xmlns:a14="http://schemas.microsoft.com/office/drawing/2010/main">
                <a:solidFill>
                  <a:srgbClr val="FFFFFF"/>
                </a:solidFill>
              </a14:hiddenFill>
            </a:ext>
          </a:extLst>
        </p:spPr>
      </p:pic>
      <p:pic>
        <p:nvPicPr>
          <p:cNvPr id="6192" name="Picture 48">
            <a:extLst>
              <a:ext uri="{FF2B5EF4-FFF2-40B4-BE49-F238E27FC236}">
                <a16:creationId xmlns:a16="http://schemas.microsoft.com/office/drawing/2014/main" id="{68D92522-CD42-4936-A414-83F0D83CA8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76871" y="1252378"/>
            <a:ext cx="3724275" cy="2676525"/>
          </a:xfrm>
          <a:prstGeom prst="rect">
            <a:avLst/>
          </a:prstGeom>
          <a:noFill/>
          <a:extLst>
            <a:ext uri="{909E8E84-426E-40DD-AFC4-6F175D3DCCD1}">
              <a14:hiddenFill xmlns:a14="http://schemas.microsoft.com/office/drawing/2010/main">
                <a:solidFill>
                  <a:srgbClr val="FFFFFF"/>
                </a:solidFill>
              </a14:hiddenFill>
            </a:ext>
          </a:extLst>
        </p:spPr>
      </p:pic>
      <p:pic>
        <p:nvPicPr>
          <p:cNvPr id="6194" name="Picture 50">
            <a:extLst>
              <a:ext uri="{FF2B5EF4-FFF2-40B4-BE49-F238E27FC236}">
                <a16:creationId xmlns:a16="http://schemas.microsoft.com/office/drawing/2014/main" id="{C1C63EF6-F6D9-457D-AE09-696B45A14C5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08938" y="1252378"/>
            <a:ext cx="3667125" cy="2676525"/>
          </a:xfrm>
          <a:prstGeom prst="rect">
            <a:avLst/>
          </a:prstGeom>
          <a:noFill/>
          <a:extLst>
            <a:ext uri="{909E8E84-426E-40DD-AFC4-6F175D3DCCD1}">
              <a14:hiddenFill xmlns:a14="http://schemas.microsoft.com/office/drawing/2010/main">
                <a:solidFill>
                  <a:srgbClr val="FFFFFF"/>
                </a:solidFill>
              </a14:hiddenFill>
            </a:ext>
          </a:extLst>
        </p:spPr>
      </p:pic>
      <p:pic>
        <p:nvPicPr>
          <p:cNvPr id="6196" name="Picture 52">
            <a:extLst>
              <a:ext uri="{FF2B5EF4-FFF2-40B4-BE49-F238E27FC236}">
                <a16:creationId xmlns:a16="http://schemas.microsoft.com/office/drawing/2014/main" id="{A655EBAB-A541-4BF7-9D6A-879822CC0D4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1942" y="4010978"/>
            <a:ext cx="3724275" cy="2676525"/>
          </a:xfrm>
          <a:prstGeom prst="rect">
            <a:avLst/>
          </a:prstGeom>
          <a:noFill/>
          <a:extLst>
            <a:ext uri="{909E8E84-426E-40DD-AFC4-6F175D3DCCD1}">
              <a14:hiddenFill xmlns:a14="http://schemas.microsoft.com/office/drawing/2010/main">
                <a:solidFill>
                  <a:srgbClr val="FFFFFF"/>
                </a:solidFill>
              </a14:hiddenFill>
            </a:ext>
          </a:extLst>
        </p:spPr>
      </p:pic>
      <p:pic>
        <p:nvPicPr>
          <p:cNvPr id="6198" name="Picture 54">
            <a:extLst>
              <a:ext uri="{FF2B5EF4-FFF2-40B4-BE49-F238E27FC236}">
                <a16:creationId xmlns:a16="http://schemas.microsoft.com/office/drawing/2014/main" id="{D5312D97-3E1A-421A-A019-EC33B3048A3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38771" y="4010978"/>
            <a:ext cx="3762375" cy="2676525"/>
          </a:xfrm>
          <a:prstGeom prst="rect">
            <a:avLst/>
          </a:prstGeom>
          <a:noFill/>
          <a:extLst>
            <a:ext uri="{909E8E84-426E-40DD-AFC4-6F175D3DCCD1}">
              <a14:hiddenFill xmlns:a14="http://schemas.microsoft.com/office/drawing/2010/main">
                <a:solidFill>
                  <a:srgbClr val="FFFFFF"/>
                </a:solidFill>
              </a14:hiddenFill>
            </a:ext>
          </a:extLst>
        </p:spPr>
      </p:pic>
      <p:pic>
        <p:nvPicPr>
          <p:cNvPr id="6200" name="Picture 56">
            <a:extLst>
              <a:ext uri="{FF2B5EF4-FFF2-40B4-BE49-F238E27FC236}">
                <a16:creationId xmlns:a16="http://schemas.microsoft.com/office/drawing/2014/main" id="{6CE207E7-B3E0-4F06-8F8D-894B849294B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008938" y="4010978"/>
            <a:ext cx="3705225" cy="2676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05896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C49E7D-AC3D-4369-8472-AC2D35C6FD6B}"/>
              </a:ext>
            </a:extLst>
          </p:cNvPr>
          <p:cNvSpPr>
            <a:spLocks noGrp="1"/>
          </p:cNvSpPr>
          <p:nvPr>
            <p:ph type="title"/>
          </p:nvPr>
        </p:nvSpPr>
        <p:spPr/>
        <p:txBody>
          <a:bodyPr/>
          <a:lstStyle/>
          <a:p>
            <a:pPr algn="ctr"/>
            <a:r>
              <a:rPr lang="en-GB" b="1" dirty="0"/>
              <a:t>Data from China are realistic?</a:t>
            </a:r>
            <a:endParaRPr lang="en-GB" dirty="0"/>
          </a:p>
        </p:txBody>
      </p:sp>
      <p:pic>
        <p:nvPicPr>
          <p:cNvPr id="4" name="Picture 38">
            <a:extLst>
              <a:ext uri="{FF2B5EF4-FFF2-40B4-BE49-F238E27FC236}">
                <a16:creationId xmlns:a16="http://schemas.microsoft.com/office/drawing/2014/main" id="{21BC4801-64E5-4801-B79F-9E8CD77AE2D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1579" y="1366043"/>
            <a:ext cx="3705225" cy="267652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0">
            <a:extLst>
              <a:ext uri="{FF2B5EF4-FFF2-40B4-BE49-F238E27FC236}">
                <a16:creationId xmlns:a16="http://schemas.microsoft.com/office/drawing/2014/main" id="{A83027B3-9009-401D-97D8-FC9A0E76E0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06954" y="1366043"/>
            <a:ext cx="3705225" cy="267652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2">
            <a:extLst>
              <a:ext uri="{FF2B5EF4-FFF2-40B4-BE49-F238E27FC236}">
                <a16:creationId xmlns:a16="http://schemas.microsoft.com/office/drawing/2014/main" id="{8F007EF3-9BFE-448C-BE9A-3443F661707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95700" y="1366043"/>
            <a:ext cx="3762375" cy="2676525"/>
          </a:xfrm>
          <a:prstGeom prst="rect">
            <a:avLst/>
          </a:prstGeom>
          <a:noFill/>
          <a:extLst>
            <a:ext uri="{909E8E84-426E-40DD-AFC4-6F175D3DCCD1}">
              <a14:hiddenFill xmlns:a14="http://schemas.microsoft.com/office/drawing/2010/main">
                <a:solidFill>
                  <a:srgbClr val="FFFFFF"/>
                </a:solidFill>
              </a14:hiddenFill>
            </a:ext>
          </a:extLst>
        </p:spPr>
      </p:pic>
      <p:pic>
        <p:nvPicPr>
          <p:cNvPr id="21506" name="Picture 2">
            <a:extLst>
              <a:ext uri="{FF2B5EF4-FFF2-40B4-BE49-F238E27FC236}">
                <a16:creationId xmlns:a16="http://schemas.microsoft.com/office/drawing/2014/main" id="{ED2F765B-B1E7-4E8C-B3DA-697114FC5B0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48612" y="4163220"/>
            <a:ext cx="3705225" cy="2676525"/>
          </a:xfrm>
          <a:prstGeom prst="rect">
            <a:avLst/>
          </a:prstGeom>
          <a:noFill/>
          <a:extLst>
            <a:ext uri="{909E8E84-426E-40DD-AFC4-6F175D3DCCD1}">
              <a14:hiddenFill xmlns:a14="http://schemas.microsoft.com/office/drawing/2010/main">
                <a:solidFill>
                  <a:srgbClr val="FFFFFF"/>
                </a:solidFill>
              </a14:hiddenFill>
            </a:ext>
          </a:extLst>
        </p:spPr>
      </p:pic>
      <p:pic>
        <p:nvPicPr>
          <p:cNvPr id="21508" name="Picture 4">
            <a:extLst>
              <a:ext uri="{FF2B5EF4-FFF2-40B4-BE49-F238E27FC236}">
                <a16:creationId xmlns:a16="http://schemas.microsoft.com/office/drawing/2014/main" id="{4D31FC6C-A3C2-4192-AC84-EF6BD09D1B5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4590" y="4163220"/>
            <a:ext cx="3790950" cy="2676525"/>
          </a:xfrm>
          <a:prstGeom prst="rect">
            <a:avLst/>
          </a:prstGeom>
          <a:noFill/>
          <a:extLst>
            <a:ext uri="{909E8E84-426E-40DD-AFC4-6F175D3DCCD1}">
              <a14:hiddenFill xmlns:a14="http://schemas.microsoft.com/office/drawing/2010/main">
                <a:solidFill>
                  <a:srgbClr val="FFFFFF"/>
                </a:solidFill>
              </a14:hiddenFill>
            </a:ext>
          </a:extLst>
        </p:spPr>
      </p:pic>
      <p:pic>
        <p:nvPicPr>
          <p:cNvPr id="21510" name="Picture 6">
            <a:extLst>
              <a:ext uri="{FF2B5EF4-FFF2-40B4-BE49-F238E27FC236}">
                <a16:creationId xmlns:a16="http://schemas.microsoft.com/office/drawing/2014/main" id="{23A8DF49-544E-4425-8C29-DEF58AD0FE8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64464" y="4163220"/>
            <a:ext cx="3705225" cy="2676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89654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10">
            <a:extLst>
              <a:ext uri="{FF2B5EF4-FFF2-40B4-BE49-F238E27FC236}">
                <a16:creationId xmlns:a16="http://schemas.microsoft.com/office/drawing/2014/main" id="{246A0A77-90F4-404E-B071-267CC605B0AF}"/>
              </a:ext>
            </a:extLst>
          </p:cNvPr>
          <p:cNvSpPr>
            <a:spLocks noGrp="1"/>
          </p:cNvSpPr>
          <p:nvPr>
            <p:ph idx="1"/>
          </p:nvPr>
        </p:nvSpPr>
        <p:spPr/>
        <p:txBody>
          <a:bodyPr/>
          <a:lstStyle/>
          <a:p>
            <a:endParaRPr lang="en-GB" dirty="0"/>
          </a:p>
          <a:p>
            <a:endParaRPr lang="en-GB" dirty="0"/>
          </a:p>
          <a:p>
            <a:endParaRPr lang="en-GB" dirty="0"/>
          </a:p>
          <a:p>
            <a:endParaRPr lang="en-GB" dirty="0"/>
          </a:p>
          <a:p>
            <a:pPr marL="0" indent="0">
              <a:buNone/>
            </a:pPr>
            <a:r>
              <a:rPr lang="en-GB" dirty="0"/>
              <a:t>         </a:t>
            </a:r>
          </a:p>
          <a:p>
            <a:pPr marL="0" indent="0">
              <a:buNone/>
            </a:pPr>
            <a:r>
              <a:rPr lang="en-GB" sz="2400" b="1" dirty="0"/>
              <a:t>      Summary overview	Correlations	     Best features	Regression</a:t>
            </a:r>
          </a:p>
          <a:p>
            <a:pPr marL="0" indent="0">
              <a:buNone/>
            </a:pPr>
            <a:r>
              <a:rPr lang="en-GB" b="1" dirty="0"/>
              <a:t>	</a:t>
            </a:r>
            <a:r>
              <a:rPr lang="en-GB" sz="2800" b="1" dirty="0"/>
              <a:t>		 	 </a:t>
            </a:r>
            <a:endParaRPr lang="en-GB" dirty="0"/>
          </a:p>
        </p:txBody>
      </p:sp>
      <p:sp>
        <p:nvSpPr>
          <p:cNvPr id="2" name="Title 1">
            <a:extLst>
              <a:ext uri="{FF2B5EF4-FFF2-40B4-BE49-F238E27FC236}">
                <a16:creationId xmlns:a16="http://schemas.microsoft.com/office/drawing/2014/main" id="{AB4AAD6C-CB6C-49B9-B57E-50920923E212}"/>
              </a:ext>
            </a:extLst>
          </p:cNvPr>
          <p:cNvSpPr>
            <a:spLocks noGrp="1"/>
          </p:cNvSpPr>
          <p:nvPr>
            <p:ph type="title"/>
          </p:nvPr>
        </p:nvSpPr>
        <p:spPr/>
        <p:txBody>
          <a:bodyPr/>
          <a:lstStyle/>
          <a:p>
            <a:r>
              <a:rPr lang="en-GB"/>
              <a:t>Data Analyses</a:t>
            </a:r>
            <a:endParaRPr lang="en-GB" dirty="0"/>
          </a:p>
        </p:txBody>
      </p:sp>
      <p:sp>
        <p:nvSpPr>
          <p:cNvPr id="5" name="Rectangle 4" descr="Sala de aula">
            <a:extLst>
              <a:ext uri="{FF2B5EF4-FFF2-40B4-BE49-F238E27FC236}">
                <a16:creationId xmlns:a16="http://schemas.microsoft.com/office/drawing/2014/main" id="{1DFD1E50-E84A-4BB6-AB58-28821AFC567C}"/>
              </a:ext>
            </a:extLst>
          </p:cNvPr>
          <p:cNvSpPr/>
          <p:nvPr/>
        </p:nvSpPr>
        <p:spPr>
          <a:xfrm>
            <a:off x="2037949" y="2876837"/>
            <a:ext cx="1051760" cy="1051760"/>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7" name="Rectangle 6" descr="Estatísticas">
            <a:extLst>
              <a:ext uri="{FF2B5EF4-FFF2-40B4-BE49-F238E27FC236}">
                <a16:creationId xmlns:a16="http://schemas.microsoft.com/office/drawing/2014/main" id="{C5E8D19B-7C5E-4149-B285-F38F9B79724D}"/>
              </a:ext>
            </a:extLst>
          </p:cNvPr>
          <p:cNvSpPr/>
          <p:nvPr/>
        </p:nvSpPr>
        <p:spPr>
          <a:xfrm>
            <a:off x="9234370" y="2773680"/>
            <a:ext cx="1210109" cy="1154917"/>
          </a:xfrm>
          <a:prstGeom prst="rect">
            <a:avLst/>
          </a:prstGeom>
          <a: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a:lstStyle/>
          <a:p>
            <a:endParaRPr lang="en-GB">
              <a:solidFill>
                <a:schemeClr val="bg1">
                  <a:lumMod val="50000"/>
                </a:schemeClr>
              </a:solidFill>
            </a:endParaRPr>
          </a:p>
        </p:txBody>
      </p:sp>
      <p:pic>
        <p:nvPicPr>
          <p:cNvPr id="15" name="Graphic 14" descr="Linear Graph with solid fill">
            <a:extLst>
              <a:ext uri="{FF2B5EF4-FFF2-40B4-BE49-F238E27FC236}">
                <a16:creationId xmlns:a16="http://schemas.microsoft.com/office/drawing/2014/main" id="{67C306BF-FF21-4026-8F8A-72D5E73B6F0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765040" y="2834440"/>
            <a:ext cx="1051760" cy="1051760"/>
          </a:xfrm>
          <a:prstGeom prst="rect">
            <a:avLst/>
          </a:prstGeom>
        </p:spPr>
      </p:pic>
      <p:pic>
        <p:nvPicPr>
          <p:cNvPr id="24" name="Graphic 23" descr="Bullseye with solid fill">
            <a:extLst>
              <a:ext uri="{FF2B5EF4-FFF2-40B4-BE49-F238E27FC236}">
                <a16:creationId xmlns:a16="http://schemas.microsoft.com/office/drawing/2014/main" id="{EC9990B5-BE5D-496C-8310-5E797FCE2D98}"/>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057690" y="2834440"/>
            <a:ext cx="1051760" cy="1051760"/>
          </a:xfrm>
          <a:prstGeom prst="rect">
            <a:avLst/>
          </a:prstGeom>
        </p:spPr>
      </p:pic>
    </p:spTree>
    <p:extLst>
      <p:ext uri="{BB962C8B-B14F-4D97-AF65-F5344CB8AC3E}">
        <p14:creationId xmlns:p14="http://schemas.microsoft.com/office/powerpoint/2010/main" val="28793123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10">
            <a:extLst>
              <a:ext uri="{FF2B5EF4-FFF2-40B4-BE49-F238E27FC236}">
                <a16:creationId xmlns:a16="http://schemas.microsoft.com/office/drawing/2014/main" id="{246A0A77-90F4-404E-B071-267CC605B0AF}"/>
              </a:ext>
            </a:extLst>
          </p:cNvPr>
          <p:cNvSpPr>
            <a:spLocks noGrp="1"/>
          </p:cNvSpPr>
          <p:nvPr>
            <p:ph idx="1"/>
          </p:nvPr>
        </p:nvSpPr>
        <p:spPr/>
        <p:txBody>
          <a:bodyPr/>
          <a:lstStyle/>
          <a:p>
            <a:endParaRPr lang="en-GB" dirty="0"/>
          </a:p>
          <a:p>
            <a:endParaRPr lang="en-GB" dirty="0"/>
          </a:p>
          <a:p>
            <a:endParaRPr lang="en-GB" dirty="0"/>
          </a:p>
          <a:p>
            <a:endParaRPr lang="en-GB" dirty="0"/>
          </a:p>
          <a:p>
            <a:pPr marL="0" indent="0">
              <a:buNone/>
            </a:pPr>
            <a:r>
              <a:rPr lang="en-GB" dirty="0"/>
              <a:t>         </a:t>
            </a:r>
          </a:p>
          <a:p>
            <a:pPr marL="0" indent="0">
              <a:buNone/>
            </a:pPr>
            <a:r>
              <a:rPr lang="en-GB" sz="2400" b="1" dirty="0"/>
              <a:t>      Summary overview	</a:t>
            </a:r>
            <a:r>
              <a:rPr lang="en-GB" sz="2400" b="1" dirty="0">
                <a:solidFill>
                  <a:schemeClr val="bg1">
                    <a:lumMod val="50000"/>
                  </a:schemeClr>
                </a:solidFill>
              </a:rPr>
              <a:t>Correlations	     Best features	Regression</a:t>
            </a:r>
          </a:p>
          <a:p>
            <a:pPr marL="0" indent="0">
              <a:buNone/>
            </a:pPr>
            <a:r>
              <a:rPr lang="en-GB" b="1" dirty="0"/>
              <a:t>	</a:t>
            </a:r>
            <a:r>
              <a:rPr lang="en-GB" sz="2800" b="1" dirty="0"/>
              <a:t>		 	 </a:t>
            </a:r>
            <a:endParaRPr lang="en-GB" dirty="0"/>
          </a:p>
        </p:txBody>
      </p:sp>
      <p:sp>
        <p:nvSpPr>
          <p:cNvPr id="2" name="Title 1">
            <a:extLst>
              <a:ext uri="{FF2B5EF4-FFF2-40B4-BE49-F238E27FC236}">
                <a16:creationId xmlns:a16="http://schemas.microsoft.com/office/drawing/2014/main" id="{AB4AAD6C-CB6C-49B9-B57E-50920923E212}"/>
              </a:ext>
            </a:extLst>
          </p:cNvPr>
          <p:cNvSpPr>
            <a:spLocks noGrp="1"/>
          </p:cNvSpPr>
          <p:nvPr>
            <p:ph type="title"/>
          </p:nvPr>
        </p:nvSpPr>
        <p:spPr/>
        <p:txBody>
          <a:bodyPr/>
          <a:lstStyle/>
          <a:p>
            <a:r>
              <a:rPr lang="en-GB"/>
              <a:t>Data Analyses</a:t>
            </a:r>
            <a:endParaRPr lang="en-GB" dirty="0"/>
          </a:p>
        </p:txBody>
      </p:sp>
      <p:sp>
        <p:nvSpPr>
          <p:cNvPr id="5" name="Rectangle 4" descr="Sala de aula">
            <a:extLst>
              <a:ext uri="{FF2B5EF4-FFF2-40B4-BE49-F238E27FC236}">
                <a16:creationId xmlns:a16="http://schemas.microsoft.com/office/drawing/2014/main" id="{1DFD1E50-E84A-4BB6-AB58-28821AFC567C}"/>
              </a:ext>
            </a:extLst>
          </p:cNvPr>
          <p:cNvSpPr/>
          <p:nvPr/>
        </p:nvSpPr>
        <p:spPr>
          <a:xfrm>
            <a:off x="2037949" y="2876837"/>
            <a:ext cx="1051760" cy="1051760"/>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7" name="Rectangle 6" descr="Estatísticas">
            <a:extLst>
              <a:ext uri="{FF2B5EF4-FFF2-40B4-BE49-F238E27FC236}">
                <a16:creationId xmlns:a16="http://schemas.microsoft.com/office/drawing/2014/main" id="{C5E8D19B-7C5E-4149-B285-F38F9B79724D}"/>
              </a:ext>
            </a:extLst>
          </p:cNvPr>
          <p:cNvSpPr/>
          <p:nvPr/>
        </p:nvSpPr>
        <p:spPr>
          <a:xfrm>
            <a:off x="9234370" y="2773680"/>
            <a:ext cx="1210109" cy="1154917"/>
          </a:xfrm>
          <a:prstGeom prst="rect">
            <a:avLst/>
          </a:prstGeom>
          <a: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a:lstStyle/>
          <a:p>
            <a:endParaRPr lang="en-GB">
              <a:solidFill>
                <a:schemeClr val="bg1">
                  <a:lumMod val="50000"/>
                </a:schemeClr>
              </a:solidFill>
            </a:endParaRPr>
          </a:p>
        </p:txBody>
      </p:sp>
      <p:pic>
        <p:nvPicPr>
          <p:cNvPr id="15" name="Graphic 14" descr="Linear Graph with solid fill">
            <a:extLst>
              <a:ext uri="{FF2B5EF4-FFF2-40B4-BE49-F238E27FC236}">
                <a16:creationId xmlns:a16="http://schemas.microsoft.com/office/drawing/2014/main" id="{67C306BF-FF21-4026-8F8A-72D5E73B6F0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765040" y="2834440"/>
            <a:ext cx="1051760" cy="1051760"/>
          </a:xfrm>
          <a:prstGeom prst="rect">
            <a:avLst/>
          </a:prstGeom>
        </p:spPr>
      </p:pic>
      <p:pic>
        <p:nvPicPr>
          <p:cNvPr id="24" name="Graphic 23" descr="Bullseye with solid fill">
            <a:extLst>
              <a:ext uri="{FF2B5EF4-FFF2-40B4-BE49-F238E27FC236}">
                <a16:creationId xmlns:a16="http://schemas.microsoft.com/office/drawing/2014/main" id="{EC9990B5-BE5D-496C-8310-5E797FCE2D98}"/>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057690" y="2834440"/>
            <a:ext cx="1051760" cy="1051760"/>
          </a:xfrm>
          <a:prstGeom prst="rect">
            <a:avLst/>
          </a:prstGeom>
        </p:spPr>
      </p:pic>
    </p:spTree>
    <p:extLst>
      <p:ext uri="{BB962C8B-B14F-4D97-AF65-F5344CB8AC3E}">
        <p14:creationId xmlns:p14="http://schemas.microsoft.com/office/powerpoint/2010/main" val="31499858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52726F6-1A3D-4697-AAAE-E6F324654D82}"/>
              </a:ext>
            </a:extLst>
          </p:cNvPr>
          <p:cNvSpPr>
            <a:spLocks noGrp="1"/>
          </p:cNvSpPr>
          <p:nvPr>
            <p:ph type="title"/>
          </p:nvPr>
        </p:nvSpPr>
        <p:spPr/>
        <p:txBody>
          <a:bodyPr>
            <a:normAutofit fontScale="90000"/>
          </a:bodyPr>
          <a:lstStyle/>
          <a:p>
            <a:r>
              <a:rPr lang="en-GB" sz="3600" b="1" dirty="0"/>
              <a:t>Summary overview</a:t>
            </a:r>
            <a:br>
              <a:rPr lang="en-GB" sz="3600" b="1" dirty="0"/>
            </a:br>
            <a:r>
              <a:rPr lang="pt-BR" sz="3100" b="1" dirty="0" err="1"/>
              <a:t>U</a:t>
            </a:r>
            <a:r>
              <a:rPr lang="pt-BR" sz="3100" dirty="0" err="1"/>
              <a:t>nemployment</a:t>
            </a:r>
            <a:r>
              <a:rPr lang="pt-BR" sz="3100" dirty="0"/>
              <a:t> </a:t>
            </a:r>
            <a:r>
              <a:rPr lang="pt-BR" sz="3100" dirty="0" err="1"/>
              <a:t>and</a:t>
            </a:r>
            <a:r>
              <a:rPr lang="pt-BR" sz="3100" dirty="0"/>
              <a:t> </a:t>
            </a:r>
            <a:r>
              <a:rPr lang="pt-BR" sz="3100" dirty="0" err="1"/>
              <a:t>the</a:t>
            </a:r>
            <a:r>
              <a:rPr lang="pt-BR" sz="3100" dirty="0"/>
              <a:t> </a:t>
            </a:r>
            <a:r>
              <a:rPr lang="en-GB" sz="3100" dirty="0"/>
              <a:t>socio-economic indicators most related to it.</a:t>
            </a:r>
            <a:endParaRPr lang="en-GB" sz="3600" b="1" dirty="0"/>
          </a:p>
        </p:txBody>
      </p:sp>
      <p:sp>
        <p:nvSpPr>
          <p:cNvPr id="3" name="Espaço Reservado para Conteúdo 2">
            <a:extLst>
              <a:ext uri="{FF2B5EF4-FFF2-40B4-BE49-F238E27FC236}">
                <a16:creationId xmlns:a16="http://schemas.microsoft.com/office/drawing/2014/main" id="{3B72D21B-FDDA-4F96-B3CD-7CBB67DD74DC}"/>
              </a:ext>
            </a:extLst>
          </p:cNvPr>
          <p:cNvSpPr>
            <a:spLocks noGrp="1"/>
          </p:cNvSpPr>
          <p:nvPr>
            <p:ph idx="1"/>
          </p:nvPr>
        </p:nvSpPr>
        <p:spPr/>
        <p:txBody>
          <a:bodyPr/>
          <a:lstStyle/>
          <a:p>
            <a:pPr marL="0" indent="0">
              <a:buNone/>
            </a:pPr>
            <a:r>
              <a:rPr lang="en-GB" dirty="0"/>
              <a:t>Characterization of each country : </a:t>
            </a:r>
          </a:p>
          <a:p>
            <a:pPr marL="0" indent="0">
              <a:buNone/>
            </a:pPr>
            <a:r>
              <a:rPr lang="en-GB" dirty="0"/>
              <a:t>	</a:t>
            </a:r>
          </a:p>
        </p:txBody>
      </p:sp>
      <p:sp>
        <p:nvSpPr>
          <p:cNvPr id="4" name="CaixaDeTexto 3">
            <a:extLst>
              <a:ext uri="{FF2B5EF4-FFF2-40B4-BE49-F238E27FC236}">
                <a16:creationId xmlns:a16="http://schemas.microsoft.com/office/drawing/2014/main" id="{A89220F7-622B-4CA3-8F41-634A7C931186}"/>
              </a:ext>
            </a:extLst>
          </p:cNvPr>
          <p:cNvSpPr txBox="1"/>
          <p:nvPr/>
        </p:nvSpPr>
        <p:spPr>
          <a:xfrm>
            <a:off x="949568" y="1844098"/>
            <a:ext cx="5146432" cy="3416320"/>
          </a:xfrm>
          <a:prstGeom prst="rect">
            <a:avLst/>
          </a:prstGeom>
          <a:noFill/>
        </p:spPr>
        <p:txBody>
          <a:bodyPr wrap="square">
            <a:spAutoFit/>
          </a:bodyPr>
          <a:lstStyle/>
          <a:p>
            <a:pPr algn="l" fontAlgn="base"/>
            <a:r>
              <a:rPr lang="en-GB" b="1" i="0" strike="noStrike" dirty="0">
                <a:solidFill>
                  <a:srgbClr val="0070C0"/>
                </a:solidFill>
                <a:effectLst/>
                <a:latin typeface="Noto Sans"/>
              </a:rPr>
              <a:t>Economy</a:t>
            </a:r>
            <a:endParaRPr lang="en-GB" b="1" dirty="0">
              <a:solidFill>
                <a:srgbClr val="0070C0"/>
              </a:solidFill>
              <a:latin typeface="Noto Sans"/>
            </a:endParaRPr>
          </a:p>
          <a:p>
            <a:pPr algn="l" fontAlgn="base"/>
            <a:r>
              <a:rPr lang="en-GB" sz="1800" dirty="0"/>
              <a:t>	GDP</a:t>
            </a:r>
          </a:p>
          <a:p>
            <a:pPr algn="l" fontAlgn="base"/>
            <a:r>
              <a:rPr lang="en-GB" dirty="0"/>
              <a:t>	</a:t>
            </a:r>
            <a:r>
              <a:rPr lang="en-GB" sz="1800" dirty="0"/>
              <a:t>GDP by the sectors of the economy</a:t>
            </a:r>
          </a:p>
          <a:p>
            <a:pPr algn="l" fontAlgn="base"/>
            <a:endParaRPr lang="en-GB" b="1" dirty="0">
              <a:solidFill>
                <a:srgbClr val="0070C0"/>
              </a:solidFill>
              <a:latin typeface="Noto Sans"/>
            </a:endParaRPr>
          </a:p>
          <a:p>
            <a:pPr algn="l" fontAlgn="base"/>
            <a:r>
              <a:rPr lang="en-GB" b="1" i="0" strike="noStrike" dirty="0">
                <a:solidFill>
                  <a:srgbClr val="0070C0"/>
                </a:solidFill>
                <a:effectLst/>
                <a:latin typeface="Noto Sans"/>
              </a:rPr>
              <a:t>Population</a:t>
            </a:r>
            <a:endParaRPr lang="en-GB" b="1" dirty="0">
              <a:solidFill>
                <a:srgbClr val="0070C0"/>
              </a:solidFill>
              <a:latin typeface="Noto Sans"/>
            </a:endParaRPr>
          </a:p>
          <a:p>
            <a:pPr algn="l" fontAlgn="base"/>
            <a:r>
              <a:rPr lang="en-GB" b="1" dirty="0">
                <a:solidFill>
                  <a:srgbClr val="0070C0"/>
                </a:solidFill>
                <a:latin typeface="Noto Sans"/>
              </a:rPr>
              <a:t>	</a:t>
            </a:r>
            <a:r>
              <a:rPr lang="en-GB" dirty="0"/>
              <a:t>Urban x rural</a:t>
            </a:r>
          </a:p>
          <a:p>
            <a:pPr algn="l" fontAlgn="base"/>
            <a:r>
              <a:rPr lang="en-GB" dirty="0"/>
              <a:t>	</a:t>
            </a:r>
            <a:endParaRPr lang="en-GB" sz="1800" dirty="0"/>
          </a:p>
          <a:p>
            <a:pPr fontAlgn="base"/>
            <a:endParaRPr lang="en-GB" dirty="0">
              <a:solidFill>
                <a:schemeClr val="tx1">
                  <a:lumMod val="65000"/>
                  <a:lumOff val="35000"/>
                </a:schemeClr>
              </a:solidFill>
              <a:latin typeface="Noto Sans"/>
            </a:endParaRPr>
          </a:p>
          <a:p>
            <a:pPr algn="l" fontAlgn="base"/>
            <a:endParaRPr lang="en-GB" b="1" dirty="0">
              <a:solidFill>
                <a:srgbClr val="0070C0"/>
              </a:solidFill>
              <a:latin typeface="Noto Sans"/>
            </a:endParaRPr>
          </a:p>
          <a:p>
            <a:pPr algn="l" fontAlgn="base"/>
            <a:endParaRPr lang="en-GB" b="1" dirty="0">
              <a:solidFill>
                <a:srgbClr val="0070C0"/>
              </a:solidFill>
              <a:latin typeface="Noto Sans"/>
            </a:endParaRPr>
          </a:p>
          <a:p>
            <a:pPr algn="l" fontAlgn="base"/>
            <a:endParaRPr lang="en-GB" b="1" i="0" dirty="0">
              <a:solidFill>
                <a:srgbClr val="230050"/>
              </a:solidFill>
              <a:effectLst/>
              <a:latin typeface="Noto Sans"/>
            </a:endParaRPr>
          </a:p>
          <a:p>
            <a:pPr algn="l" fontAlgn="base"/>
            <a:endParaRPr lang="en-GB" b="1" i="0" dirty="0">
              <a:solidFill>
                <a:srgbClr val="230050"/>
              </a:solidFill>
              <a:effectLst/>
              <a:latin typeface="Noto Sans"/>
            </a:endParaRPr>
          </a:p>
        </p:txBody>
      </p:sp>
      <p:sp>
        <p:nvSpPr>
          <p:cNvPr id="5" name="CaixaDeTexto 4">
            <a:extLst>
              <a:ext uri="{FF2B5EF4-FFF2-40B4-BE49-F238E27FC236}">
                <a16:creationId xmlns:a16="http://schemas.microsoft.com/office/drawing/2014/main" id="{15C301EE-721A-4EC8-B6AC-A2370EE2936A}"/>
              </a:ext>
            </a:extLst>
          </p:cNvPr>
          <p:cNvSpPr txBox="1"/>
          <p:nvPr/>
        </p:nvSpPr>
        <p:spPr>
          <a:xfrm>
            <a:off x="6131168" y="1844098"/>
            <a:ext cx="5146432" cy="4247317"/>
          </a:xfrm>
          <a:prstGeom prst="rect">
            <a:avLst/>
          </a:prstGeom>
          <a:noFill/>
        </p:spPr>
        <p:txBody>
          <a:bodyPr wrap="square">
            <a:spAutoFit/>
          </a:bodyPr>
          <a:lstStyle/>
          <a:p>
            <a:pPr fontAlgn="base"/>
            <a:r>
              <a:rPr lang="en-GB" b="1" i="0" strike="noStrike" dirty="0">
                <a:solidFill>
                  <a:srgbClr val="0070C0"/>
                </a:solidFill>
                <a:effectLst/>
                <a:latin typeface="Noto Sans"/>
              </a:rPr>
              <a:t>Employment </a:t>
            </a:r>
          </a:p>
          <a:p>
            <a:pPr fontAlgn="base"/>
            <a:r>
              <a:rPr lang="en-GB" b="1" dirty="0">
                <a:solidFill>
                  <a:srgbClr val="0070C0"/>
                </a:solidFill>
                <a:latin typeface="Noto Sans"/>
              </a:rPr>
              <a:t>	</a:t>
            </a:r>
            <a:r>
              <a:rPr lang="en-GB" dirty="0">
                <a:solidFill>
                  <a:schemeClr val="tx1">
                    <a:lumMod val="65000"/>
                    <a:lumOff val="35000"/>
                  </a:schemeClr>
                </a:solidFill>
                <a:latin typeface="Noto Sans"/>
              </a:rPr>
              <a:t>Employment by sector </a:t>
            </a:r>
            <a:endParaRPr lang="en-GB" b="1" dirty="0">
              <a:solidFill>
                <a:srgbClr val="0070C0"/>
              </a:solidFill>
              <a:latin typeface="Noto Sans"/>
            </a:endParaRPr>
          </a:p>
          <a:p>
            <a:pPr fontAlgn="base"/>
            <a:r>
              <a:rPr lang="en-GB" dirty="0">
                <a:solidFill>
                  <a:schemeClr val="tx1">
                    <a:lumMod val="65000"/>
                    <a:lumOff val="35000"/>
                  </a:schemeClr>
                </a:solidFill>
                <a:latin typeface="Noto Sans"/>
              </a:rPr>
              <a:t>	</a:t>
            </a:r>
            <a:r>
              <a:rPr lang="pt-BR" dirty="0">
                <a:solidFill>
                  <a:schemeClr val="tx1">
                    <a:lumMod val="65000"/>
                    <a:lumOff val="35000"/>
                  </a:schemeClr>
                </a:solidFill>
                <a:latin typeface="Noto Sans"/>
              </a:rPr>
              <a:t>Self </a:t>
            </a:r>
            <a:r>
              <a:rPr lang="pt-BR" dirty="0" err="1">
                <a:solidFill>
                  <a:schemeClr val="tx1">
                    <a:lumMod val="65000"/>
                    <a:lumOff val="35000"/>
                  </a:schemeClr>
                </a:solidFill>
                <a:latin typeface="Noto Sans"/>
              </a:rPr>
              <a:t>employed</a:t>
            </a:r>
            <a:r>
              <a:rPr lang="pt-BR" dirty="0">
                <a:solidFill>
                  <a:schemeClr val="tx1">
                    <a:lumMod val="65000"/>
                    <a:lumOff val="35000"/>
                  </a:schemeClr>
                </a:solidFill>
                <a:latin typeface="Noto Sans"/>
              </a:rPr>
              <a:t> x </a:t>
            </a:r>
            <a:r>
              <a:rPr lang="pt-BR" dirty="0" err="1">
                <a:solidFill>
                  <a:schemeClr val="tx1">
                    <a:lumMod val="65000"/>
                    <a:lumOff val="35000"/>
                  </a:schemeClr>
                </a:solidFill>
                <a:latin typeface="Noto Sans"/>
              </a:rPr>
              <a:t>Wage</a:t>
            </a:r>
            <a:r>
              <a:rPr lang="pt-BR" dirty="0">
                <a:solidFill>
                  <a:schemeClr val="tx1">
                    <a:lumMod val="65000"/>
                    <a:lumOff val="35000"/>
                  </a:schemeClr>
                </a:solidFill>
                <a:latin typeface="Noto Sans"/>
              </a:rPr>
              <a:t> </a:t>
            </a:r>
            <a:r>
              <a:rPr lang="pt-BR" dirty="0" err="1">
                <a:solidFill>
                  <a:schemeClr val="tx1">
                    <a:lumMod val="65000"/>
                    <a:lumOff val="35000"/>
                  </a:schemeClr>
                </a:solidFill>
                <a:latin typeface="Noto Sans"/>
              </a:rPr>
              <a:t>and</a:t>
            </a:r>
            <a:r>
              <a:rPr lang="pt-BR" dirty="0">
                <a:solidFill>
                  <a:schemeClr val="tx1">
                    <a:lumMod val="65000"/>
                    <a:lumOff val="35000"/>
                  </a:schemeClr>
                </a:solidFill>
                <a:latin typeface="Noto Sans"/>
              </a:rPr>
              <a:t> </a:t>
            </a:r>
            <a:r>
              <a:rPr lang="pt-BR" dirty="0" err="1">
                <a:solidFill>
                  <a:schemeClr val="tx1">
                    <a:lumMod val="65000"/>
                    <a:lumOff val="35000"/>
                  </a:schemeClr>
                </a:solidFill>
                <a:latin typeface="Noto Sans"/>
              </a:rPr>
              <a:t>salaried</a:t>
            </a:r>
            <a:r>
              <a:rPr lang="pt-BR" dirty="0">
                <a:solidFill>
                  <a:schemeClr val="tx1">
                    <a:lumMod val="65000"/>
                    <a:lumOff val="35000"/>
                  </a:schemeClr>
                </a:solidFill>
                <a:latin typeface="Noto Sans"/>
              </a:rPr>
              <a:t> </a:t>
            </a:r>
            <a:r>
              <a:rPr lang="pt-BR" dirty="0" err="1">
                <a:solidFill>
                  <a:schemeClr val="tx1">
                    <a:lumMod val="65000"/>
                    <a:lumOff val="35000"/>
                  </a:schemeClr>
                </a:solidFill>
                <a:latin typeface="Noto Sans"/>
              </a:rPr>
              <a:t>workes</a:t>
            </a:r>
            <a:endParaRPr lang="en-GB" dirty="0">
              <a:solidFill>
                <a:schemeClr val="tx1">
                  <a:lumMod val="65000"/>
                  <a:lumOff val="35000"/>
                </a:schemeClr>
              </a:solidFill>
              <a:latin typeface="Noto Sans"/>
            </a:endParaRPr>
          </a:p>
          <a:p>
            <a:pPr fontAlgn="base"/>
            <a:r>
              <a:rPr lang="en-GB" b="1" dirty="0">
                <a:solidFill>
                  <a:schemeClr val="tx1">
                    <a:lumMod val="65000"/>
                    <a:lumOff val="35000"/>
                  </a:schemeClr>
                </a:solidFill>
                <a:latin typeface="Noto Sans"/>
              </a:rPr>
              <a:t>	</a:t>
            </a:r>
            <a:r>
              <a:rPr lang="en-GB" dirty="0">
                <a:solidFill>
                  <a:schemeClr val="tx1">
                    <a:lumMod val="65000"/>
                    <a:lumOff val="35000"/>
                  </a:schemeClr>
                </a:solidFill>
                <a:latin typeface="Noto Sans"/>
              </a:rPr>
              <a:t>Vulnerable employment </a:t>
            </a:r>
          </a:p>
          <a:p>
            <a:pPr fontAlgn="base"/>
            <a:r>
              <a:rPr lang="en-GB" dirty="0">
                <a:solidFill>
                  <a:schemeClr val="tx1">
                    <a:lumMod val="65000"/>
                    <a:lumOff val="35000"/>
                  </a:schemeClr>
                </a:solidFill>
                <a:latin typeface="Noto Sans"/>
              </a:rPr>
              <a:t>	</a:t>
            </a:r>
            <a:endParaRPr lang="en-GB" b="1" dirty="0">
              <a:solidFill>
                <a:srgbClr val="0070C0"/>
              </a:solidFill>
              <a:latin typeface="Noto Sans"/>
            </a:endParaRPr>
          </a:p>
          <a:p>
            <a:pPr fontAlgn="base"/>
            <a:r>
              <a:rPr lang="en-GB" b="1" i="0" strike="noStrike" dirty="0">
                <a:solidFill>
                  <a:srgbClr val="0070C0"/>
                </a:solidFill>
                <a:effectLst/>
                <a:latin typeface="Noto Sans"/>
              </a:rPr>
              <a:t>Unemployment</a:t>
            </a:r>
          </a:p>
          <a:p>
            <a:pPr fontAlgn="base"/>
            <a:r>
              <a:rPr lang="en-GB" b="1" dirty="0">
                <a:solidFill>
                  <a:srgbClr val="230050"/>
                </a:solidFill>
                <a:latin typeface="Noto Sans"/>
              </a:rPr>
              <a:t>	</a:t>
            </a:r>
            <a:r>
              <a:rPr lang="en-GB" dirty="0">
                <a:solidFill>
                  <a:schemeClr val="tx1">
                    <a:lumMod val="65000"/>
                    <a:lumOff val="35000"/>
                  </a:schemeClr>
                </a:solidFill>
                <a:latin typeface="Noto Sans"/>
              </a:rPr>
              <a:t>Unemployment by level of education </a:t>
            </a:r>
          </a:p>
          <a:p>
            <a:pPr fontAlgn="base"/>
            <a:r>
              <a:rPr lang="en-GB" dirty="0">
                <a:solidFill>
                  <a:schemeClr val="tx1">
                    <a:lumMod val="65000"/>
                    <a:lumOff val="35000"/>
                  </a:schemeClr>
                </a:solidFill>
                <a:latin typeface="Noto Sans"/>
              </a:rPr>
              <a:t>	 Unemployment by gender</a:t>
            </a:r>
          </a:p>
          <a:p>
            <a:pPr fontAlgn="base"/>
            <a:r>
              <a:rPr lang="en-GB" dirty="0">
                <a:solidFill>
                  <a:schemeClr val="tx1">
                    <a:lumMod val="65000"/>
                    <a:lumOff val="35000"/>
                  </a:schemeClr>
                </a:solidFill>
                <a:latin typeface="Noto Sans"/>
              </a:rPr>
              <a:t>	 Unemployment by age</a:t>
            </a:r>
          </a:p>
          <a:p>
            <a:pPr fontAlgn="base"/>
            <a:endParaRPr lang="en-GB" b="1" dirty="0">
              <a:solidFill>
                <a:srgbClr val="0070C0"/>
              </a:solidFill>
              <a:latin typeface="Noto Sans"/>
            </a:endParaRPr>
          </a:p>
          <a:p>
            <a:pPr fontAlgn="base"/>
            <a:r>
              <a:rPr lang="en-GB" b="1" dirty="0">
                <a:solidFill>
                  <a:srgbClr val="0070C0"/>
                </a:solidFill>
                <a:latin typeface="Noto Sans"/>
              </a:rPr>
              <a:t>Labour force participation rate</a:t>
            </a:r>
          </a:p>
          <a:p>
            <a:pPr fontAlgn="base"/>
            <a:endParaRPr lang="en-GB" dirty="0">
              <a:solidFill>
                <a:schemeClr val="tx1">
                  <a:lumMod val="65000"/>
                  <a:lumOff val="35000"/>
                </a:schemeClr>
              </a:solidFill>
              <a:latin typeface="Noto Sans"/>
            </a:endParaRPr>
          </a:p>
          <a:p>
            <a:pPr algn="l" fontAlgn="base"/>
            <a:endParaRPr lang="en-GB" b="1" dirty="0">
              <a:solidFill>
                <a:srgbClr val="0070C0"/>
              </a:solidFill>
              <a:latin typeface="Noto Sans"/>
            </a:endParaRPr>
          </a:p>
          <a:p>
            <a:pPr algn="l" fontAlgn="base"/>
            <a:endParaRPr lang="en-GB" b="1" dirty="0">
              <a:solidFill>
                <a:srgbClr val="0070C0"/>
              </a:solidFill>
              <a:latin typeface="Noto Sans"/>
            </a:endParaRPr>
          </a:p>
          <a:p>
            <a:pPr algn="l" fontAlgn="base"/>
            <a:endParaRPr lang="en-GB" b="1" i="0" dirty="0">
              <a:solidFill>
                <a:srgbClr val="230050"/>
              </a:solidFill>
              <a:effectLst/>
              <a:latin typeface="Noto Sans"/>
            </a:endParaRPr>
          </a:p>
        </p:txBody>
      </p:sp>
    </p:spTree>
    <p:extLst>
      <p:ext uri="{BB962C8B-B14F-4D97-AF65-F5344CB8AC3E}">
        <p14:creationId xmlns:p14="http://schemas.microsoft.com/office/powerpoint/2010/main" val="23871107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D447F0B6-ED07-4AC3-91BF-3FDAE56E7D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240" y="1458905"/>
            <a:ext cx="6076828" cy="4702730"/>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a:extLst>
              <a:ext uri="{FF2B5EF4-FFF2-40B4-BE49-F238E27FC236}">
                <a16:creationId xmlns:a16="http://schemas.microsoft.com/office/drawing/2014/main" id="{CFBCB2A7-DE2F-48DD-ABB4-D83BF8D98940}"/>
              </a:ext>
            </a:extLst>
          </p:cNvPr>
          <p:cNvSpPr>
            <a:spLocks noGrp="1"/>
          </p:cNvSpPr>
          <p:nvPr>
            <p:ph type="title"/>
          </p:nvPr>
        </p:nvSpPr>
        <p:spPr/>
        <p:txBody>
          <a:bodyPr/>
          <a:lstStyle/>
          <a:p>
            <a:r>
              <a:rPr lang="en-GB" sz="3600" b="1" dirty="0"/>
              <a:t>Summary overview - Economy</a:t>
            </a:r>
            <a:br>
              <a:rPr lang="en-GB" sz="3600" b="1" dirty="0"/>
            </a:br>
            <a:r>
              <a:rPr lang="en-GB" sz="2800" dirty="0"/>
              <a:t>GDP</a:t>
            </a:r>
          </a:p>
        </p:txBody>
      </p:sp>
      <p:sp>
        <p:nvSpPr>
          <p:cNvPr id="10" name="CaixaDeTexto 9">
            <a:extLst>
              <a:ext uri="{FF2B5EF4-FFF2-40B4-BE49-F238E27FC236}">
                <a16:creationId xmlns:a16="http://schemas.microsoft.com/office/drawing/2014/main" id="{2B9172DA-59C1-459F-96E7-723260030614}"/>
              </a:ext>
            </a:extLst>
          </p:cNvPr>
          <p:cNvSpPr txBox="1"/>
          <p:nvPr/>
        </p:nvSpPr>
        <p:spPr>
          <a:xfrm>
            <a:off x="7408623" y="4521204"/>
            <a:ext cx="4482560" cy="1015663"/>
          </a:xfrm>
          <a:prstGeom prst="rect">
            <a:avLst/>
          </a:prstGeom>
          <a:noFill/>
        </p:spPr>
        <p:txBody>
          <a:bodyPr wrap="square">
            <a:spAutoFit/>
          </a:bodyPr>
          <a:lstStyle/>
          <a:p>
            <a:r>
              <a:rPr lang="en-GB" sz="1200" dirty="0"/>
              <a:t>In India the growth of GDP is almost continuous.</a:t>
            </a:r>
          </a:p>
          <a:p>
            <a:endParaRPr lang="en-GB" sz="1200" dirty="0"/>
          </a:p>
          <a:p>
            <a:r>
              <a:rPr lang="en-GB" sz="1200" dirty="0"/>
              <a:t>Brazil and Russia have a very similar curve.</a:t>
            </a:r>
          </a:p>
          <a:p>
            <a:endParaRPr lang="en-GB" sz="1200" dirty="0"/>
          </a:p>
          <a:p>
            <a:r>
              <a:rPr lang="en-GB" sz="1200" dirty="0"/>
              <a:t>The growth of GDP in South Africa is slow.</a:t>
            </a:r>
          </a:p>
        </p:txBody>
      </p:sp>
      <p:cxnSp>
        <p:nvCxnSpPr>
          <p:cNvPr id="15" name="Conector de Seta Reta 14">
            <a:extLst>
              <a:ext uri="{FF2B5EF4-FFF2-40B4-BE49-F238E27FC236}">
                <a16:creationId xmlns:a16="http://schemas.microsoft.com/office/drawing/2014/main" id="{66C3EC60-D4B6-4E86-B1B4-C6E62239CB9C}"/>
              </a:ext>
            </a:extLst>
          </p:cNvPr>
          <p:cNvCxnSpPr>
            <a:cxnSpLocks/>
          </p:cNvCxnSpPr>
          <p:nvPr/>
        </p:nvCxnSpPr>
        <p:spPr>
          <a:xfrm>
            <a:off x="6568068" y="5095608"/>
            <a:ext cx="842425" cy="0"/>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Conector de Seta Reta 16">
            <a:extLst>
              <a:ext uri="{FF2B5EF4-FFF2-40B4-BE49-F238E27FC236}">
                <a16:creationId xmlns:a16="http://schemas.microsoft.com/office/drawing/2014/main" id="{D4D0FB41-A855-4C83-9C68-821F93B8BF10}"/>
              </a:ext>
            </a:extLst>
          </p:cNvPr>
          <p:cNvCxnSpPr>
            <a:cxnSpLocks/>
          </p:cNvCxnSpPr>
          <p:nvPr/>
        </p:nvCxnSpPr>
        <p:spPr>
          <a:xfrm>
            <a:off x="6556917" y="4685519"/>
            <a:ext cx="818017" cy="0"/>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Conector de Seta Reta 20">
            <a:extLst>
              <a:ext uri="{FF2B5EF4-FFF2-40B4-BE49-F238E27FC236}">
                <a16:creationId xmlns:a16="http://schemas.microsoft.com/office/drawing/2014/main" id="{B4036074-957E-4F27-924F-0B78112B794A}"/>
              </a:ext>
            </a:extLst>
          </p:cNvPr>
          <p:cNvCxnSpPr>
            <a:cxnSpLocks/>
          </p:cNvCxnSpPr>
          <p:nvPr/>
        </p:nvCxnSpPr>
        <p:spPr>
          <a:xfrm flipH="1" flipV="1">
            <a:off x="5004685" y="3435757"/>
            <a:ext cx="274320" cy="282330"/>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CaixaDeTexto 23">
            <a:extLst>
              <a:ext uri="{FF2B5EF4-FFF2-40B4-BE49-F238E27FC236}">
                <a16:creationId xmlns:a16="http://schemas.microsoft.com/office/drawing/2014/main" id="{DA01BB59-604A-45DE-AA60-DB09B3535089}"/>
              </a:ext>
            </a:extLst>
          </p:cNvPr>
          <p:cNvSpPr txBox="1"/>
          <p:nvPr/>
        </p:nvSpPr>
        <p:spPr>
          <a:xfrm>
            <a:off x="1363286" y="2997504"/>
            <a:ext cx="3750040" cy="646331"/>
          </a:xfrm>
          <a:prstGeom prst="rect">
            <a:avLst/>
          </a:prstGeom>
          <a:noFill/>
        </p:spPr>
        <p:txBody>
          <a:bodyPr wrap="square" rtlCol="0">
            <a:spAutoFit/>
          </a:bodyPr>
          <a:lstStyle/>
          <a:p>
            <a:r>
              <a:rPr lang="en-GB" sz="1200" dirty="0"/>
              <a:t>In China, since 1990, there has been a significant increase in GDP, at a much higher level compared to other BRICS countries.</a:t>
            </a:r>
          </a:p>
        </p:txBody>
      </p:sp>
      <p:cxnSp>
        <p:nvCxnSpPr>
          <p:cNvPr id="18" name="Conector de Seta Reta 14">
            <a:extLst>
              <a:ext uri="{FF2B5EF4-FFF2-40B4-BE49-F238E27FC236}">
                <a16:creationId xmlns:a16="http://schemas.microsoft.com/office/drawing/2014/main" id="{2B0F4E7E-8EBA-4989-9CEA-83F56BBAAA25}"/>
              </a:ext>
            </a:extLst>
          </p:cNvPr>
          <p:cNvCxnSpPr>
            <a:cxnSpLocks/>
          </p:cNvCxnSpPr>
          <p:nvPr/>
        </p:nvCxnSpPr>
        <p:spPr>
          <a:xfrm>
            <a:off x="6568068" y="5403386"/>
            <a:ext cx="840555" cy="0"/>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42BCC228-3F10-4114-A3F8-CA0601EB830F}"/>
              </a:ext>
            </a:extLst>
          </p:cNvPr>
          <p:cNvSpPr txBox="1"/>
          <p:nvPr/>
        </p:nvSpPr>
        <p:spPr>
          <a:xfrm rot="16200000">
            <a:off x="-324478" y="2419527"/>
            <a:ext cx="1672683" cy="369332"/>
          </a:xfrm>
          <a:prstGeom prst="rect">
            <a:avLst/>
          </a:prstGeom>
          <a:noFill/>
        </p:spPr>
        <p:txBody>
          <a:bodyPr wrap="square" rtlCol="0">
            <a:spAutoFit/>
          </a:bodyPr>
          <a:lstStyle/>
          <a:p>
            <a:r>
              <a:rPr lang="en-GB" dirty="0"/>
              <a:t>* 10 </a:t>
            </a:r>
            <a:r>
              <a:rPr lang="en-GB" dirty="0" err="1"/>
              <a:t>trilion</a:t>
            </a:r>
            <a:endParaRPr lang="en-GB" dirty="0"/>
          </a:p>
        </p:txBody>
      </p:sp>
      <p:pic>
        <p:nvPicPr>
          <p:cNvPr id="1035" name="Picture 11">
            <a:extLst>
              <a:ext uri="{FF2B5EF4-FFF2-40B4-BE49-F238E27FC236}">
                <a16:creationId xmlns:a16="http://schemas.microsoft.com/office/drawing/2014/main" id="{E006F582-471E-454C-8682-20C78B0F65F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97349" y="1323900"/>
            <a:ext cx="4023499" cy="3043416"/>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1412B7A2-C57D-4AE7-AAE1-7121E8B327C4}"/>
              </a:ext>
            </a:extLst>
          </p:cNvPr>
          <p:cNvSpPr txBox="1"/>
          <p:nvPr/>
        </p:nvSpPr>
        <p:spPr>
          <a:xfrm rot="16200000">
            <a:off x="6296852" y="1805537"/>
            <a:ext cx="1349298" cy="338554"/>
          </a:xfrm>
          <a:prstGeom prst="rect">
            <a:avLst/>
          </a:prstGeom>
          <a:noFill/>
        </p:spPr>
        <p:txBody>
          <a:bodyPr wrap="square" rtlCol="0">
            <a:spAutoFit/>
          </a:bodyPr>
          <a:lstStyle/>
          <a:p>
            <a:r>
              <a:rPr lang="en-GB" sz="1600" dirty="0"/>
              <a:t>* 10 </a:t>
            </a:r>
            <a:r>
              <a:rPr lang="en-GB" sz="1600" dirty="0" err="1"/>
              <a:t>trilion</a:t>
            </a:r>
            <a:r>
              <a:rPr lang="en-GB" sz="1600" dirty="0"/>
              <a:t> </a:t>
            </a:r>
          </a:p>
        </p:txBody>
      </p:sp>
    </p:spTree>
    <p:extLst>
      <p:ext uri="{BB962C8B-B14F-4D97-AF65-F5344CB8AC3E}">
        <p14:creationId xmlns:p14="http://schemas.microsoft.com/office/powerpoint/2010/main" val="2334537991"/>
      </p:ext>
    </p:extLst>
  </p:cSld>
  <p:clrMapOvr>
    <a:masterClrMapping/>
  </p:clrMapOvr>
</p:sld>
</file>

<file path=ppt/theme/theme1.xml><?xml version="1.0" encoding="utf-8"?>
<a:theme xmlns:a="http://schemas.openxmlformats.org/drawingml/2006/main" name="Office Theme">
  <a:themeElements>
    <a:clrScheme name="Tema do Offic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Tema do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o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2.xml><?xml version="1.0" encoding="utf-8"?>
<a:theme xmlns:a="http://schemas.openxmlformats.org/drawingml/2006/main" name="Personalizar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5686</TotalTime>
  <Words>3407</Words>
  <Application>Microsoft Office PowerPoint</Application>
  <PresentationFormat>Widescreen</PresentationFormat>
  <Paragraphs>412</Paragraphs>
  <Slides>54</Slides>
  <Notes>21</Notes>
  <HiddenSlides>0</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54</vt:i4>
      </vt:variant>
    </vt:vector>
  </HeadingPairs>
  <TitlesOfParts>
    <vt:vector size="67" baseType="lpstr">
      <vt:lpstr>Arial</vt:lpstr>
      <vt:lpstr>Arial</vt:lpstr>
      <vt:lpstr>Calibri</vt:lpstr>
      <vt:lpstr>Calibri Light</vt:lpstr>
      <vt:lpstr>Courier New</vt:lpstr>
      <vt:lpstr>Helvetica Neue</vt:lpstr>
      <vt:lpstr>Inter</vt:lpstr>
      <vt:lpstr>Noto Sans</vt:lpstr>
      <vt:lpstr>Open Sans</vt:lpstr>
      <vt:lpstr>Roboto</vt:lpstr>
      <vt:lpstr>zeitung</vt:lpstr>
      <vt:lpstr>Office Theme</vt:lpstr>
      <vt:lpstr>Personalizar design</vt:lpstr>
      <vt:lpstr>UNEMPLOYMENT AND CORRELATED INDICATORS  Comparison among BRIC countries </vt:lpstr>
      <vt:lpstr>Goal and motivation</vt:lpstr>
      <vt:lpstr>Dataset</vt:lpstr>
      <vt:lpstr>Indicators Selected</vt:lpstr>
      <vt:lpstr>Main Steps</vt:lpstr>
      <vt:lpstr>Data Analyses</vt:lpstr>
      <vt:lpstr>Data Analyses</vt:lpstr>
      <vt:lpstr>Summary overview Unemployment and the socio-economic indicators most related to it.</vt:lpstr>
      <vt:lpstr>Summary overview - Economy GDP</vt:lpstr>
      <vt:lpstr>Summary overview - Economy  GDP per capita</vt:lpstr>
      <vt:lpstr>Summary overview - Economy GDP by sector of the economy</vt:lpstr>
      <vt:lpstr>Summary overview - Population Urban x Rural population</vt:lpstr>
      <vt:lpstr>Summary overview - Employment Employment by sector</vt:lpstr>
      <vt:lpstr>Summary overview - Employment Self employed x Wage and salaried workes</vt:lpstr>
      <vt:lpstr>Summary overview - Employment Employers x Wage and salaried workes x Vulnerable employment</vt:lpstr>
      <vt:lpstr>Summary overview - Unemployment Unemployment rate</vt:lpstr>
      <vt:lpstr>Summary overview - Unemployment Unemployment by level of education</vt:lpstr>
      <vt:lpstr>Summary overview - Unemployment Unemployment by gender</vt:lpstr>
      <vt:lpstr>Summary overview – Labour force Labour force participation rate by gender</vt:lpstr>
      <vt:lpstr>Summary overview - Unemployment Unemployment by age</vt:lpstr>
      <vt:lpstr>Summary overview - Labour force Labour force participation rate by age</vt:lpstr>
      <vt:lpstr>Data Analyses</vt:lpstr>
      <vt:lpstr>Interesting correlations between indicators - BRAZIL</vt:lpstr>
      <vt:lpstr>Interesting correlations between indicators - CHINA</vt:lpstr>
      <vt:lpstr>Interesting correlations between indicators - CHINA</vt:lpstr>
      <vt:lpstr>Interesting correlations between indicators - CHINA</vt:lpstr>
      <vt:lpstr>Interesting correlations between indicators - INDIA</vt:lpstr>
      <vt:lpstr>Interesting correlations between indicators - RUSSIA</vt:lpstr>
      <vt:lpstr>Interesting correlations between indicators – South Africa</vt:lpstr>
      <vt:lpstr>Interesting correlations between indicators – South Africa</vt:lpstr>
      <vt:lpstr>Data Analyses</vt:lpstr>
      <vt:lpstr>Choice of indicators for best features and regression</vt:lpstr>
      <vt:lpstr>X-Axis variables:  Indicators considered</vt:lpstr>
      <vt:lpstr>3 best features of each country</vt:lpstr>
      <vt:lpstr>3 best features of each country</vt:lpstr>
      <vt:lpstr>Data Analyses</vt:lpstr>
      <vt:lpstr>Regression - Brazil</vt:lpstr>
      <vt:lpstr>Regression - China</vt:lpstr>
      <vt:lpstr>Regression - India</vt:lpstr>
      <vt:lpstr>Regression - Russia</vt:lpstr>
      <vt:lpstr>Regression – South Africa</vt:lpstr>
      <vt:lpstr>K sensitivity analyses</vt:lpstr>
      <vt:lpstr>K sensitivity analysis – BRA - SERVIÇOS (K = 5, 10, 20, 29)</vt:lpstr>
      <vt:lpstr>K sensitivity analysis – RUS – GDP PER CAPITA (K = 5, 10, 15, 20)</vt:lpstr>
      <vt:lpstr>Selection of other parameters</vt:lpstr>
      <vt:lpstr>Regression – India    Regression - Russia</vt:lpstr>
      <vt:lpstr>PowerPoint Presentation</vt:lpstr>
      <vt:lpstr>Best features and correlation results</vt:lpstr>
      <vt:lpstr>Main conclusions 1/3</vt:lpstr>
      <vt:lpstr>Main conclusions 2/3</vt:lpstr>
      <vt:lpstr>Main conclusions 3/3</vt:lpstr>
      <vt:lpstr>PowerPoint Presentation</vt:lpstr>
      <vt:lpstr>Data from China are realistic?</vt:lpstr>
      <vt:lpstr>Data from China are realistic?</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UNEMPLOYMENT AND CORRELATED INDICATORS  Comparison among BRIC countries </dc:title>
  <dc:creator>Fanti Coelho Lima Rachel (Student Com20)</dc:creator>
  <cp:lastModifiedBy>Fanti Coelho Lima Rachel (Student Com20)</cp:lastModifiedBy>
  <cp:revision>431</cp:revision>
  <dcterms:created xsi:type="dcterms:W3CDTF">2020-11-29T21:56:40Z</dcterms:created>
  <dcterms:modified xsi:type="dcterms:W3CDTF">2021-01-08T18:04:52Z</dcterms:modified>
</cp:coreProperties>
</file>